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8" r:id="rId2"/>
    <p:sldId id="303" r:id="rId3"/>
    <p:sldId id="257" r:id="rId4"/>
    <p:sldId id="260" r:id="rId5"/>
    <p:sldId id="301" r:id="rId6"/>
    <p:sldId id="288" r:id="rId7"/>
    <p:sldId id="259" r:id="rId8"/>
    <p:sldId id="302" r:id="rId9"/>
    <p:sldId id="267" r:id="rId10"/>
    <p:sldId id="268" r:id="rId11"/>
    <p:sldId id="270" r:id="rId12"/>
    <p:sldId id="262" r:id="rId13"/>
    <p:sldId id="263" r:id="rId14"/>
    <p:sldId id="264" r:id="rId15"/>
    <p:sldId id="265" r:id="rId16"/>
    <p:sldId id="271" r:id="rId17"/>
    <p:sldId id="272" r:id="rId18"/>
    <p:sldId id="286" r:id="rId19"/>
    <p:sldId id="287" r:id="rId20"/>
    <p:sldId id="289" r:id="rId21"/>
    <p:sldId id="290" r:id="rId22"/>
    <p:sldId id="291" r:id="rId23"/>
    <p:sldId id="292" r:id="rId24"/>
    <p:sldId id="293" r:id="rId25"/>
    <p:sldId id="296" r:id="rId26"/>
    <p:sldId id="297" r:id="rId27"/>
    <p:sldId id="294" r:id="rId28"/>
    <p:sldId id="295" r:id="rId29"/>
    <p:sldId id="299" r:id="rId30"/>
    <p:sldId id="298" r:id="rId31"/>
    <p:sldId id="304"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62" autoAdjust="0"/>
    <p:restoredTop sz="94660" autoAdjust="0"/>
  </p:normalViewPr>
  <p:slideViewPr>
    <p:cSldViewPr snapToGrid="0">
      <p:cViewPr>
        <p:scale>
          <a:sx n="72" d="100"/>
          <a:sy n="72" d="100"/>
        </p:scale>
        <p:origin x="-1278" y="-1014"/>
      </p:cViewPr>
      <p:guideLst>
        <p:guide orient="horz" pos="2160"/>
        <p:guide pos="3840"/>
      </p:guideLst>
    </p:cSldViewPr>
  </p:slideViewPr>
  <p:outlineViewPr>
    <p:cViewPr>
      <p:scale>
        <a:sx n="33" d="100"/>
        <a:sy n="33" d="100"/>
      </p:scale>
      <p:origin x="0" y="4578"/>
    </p:cViewPr>
  </p:outlineViewPr>
  <p:notesTextViewPr>
    <p:cViewPr>
      <p:scale>
        <a:sx n="1" d="1"/>
        <a:sy n="1" d="1"/>
      </p:scale>
      <p:origin x="0" y="0"/>
    </p:cViewPr>
  </p:notesTextViewPr>
  <p:sorterViewPr>
    <p:cViewPr>
      <p:scale>
        <a:sx n="100" d="100"/>
        <a:sy n="100" d="100"/>
      </p:scale>
      <p:origin x="0" y="51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A7E7A2E-569B-4F03-AA3C-056E032B659B}" type="datetimeFigureOut">
              <a:rPr lang="en-US" smtClean="0"/>
              <a:t>10/14/2014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2B9F80C-D4E2-43AE-90F3-C100957C5A1C}" type="slidenum">
              <a:rPr lang="en-US" smtClean="0"/>
              <a:t>‹#›</a:t>
            </a:fld>
            <a:endParaRPr lang="en-US"/>
          </a:p>
        </p:txBody>
      </p:sp>
    </p:spTree>
    <p:extLst>
      <p:ext uri="{BB962C8B-B14F-4D97-AF65-F5344CB8AC3E}">
        <p14:creationId xmlns:p14="http://schemas.microsoft.com/office/powerpoint/2010/main" val="77451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59</a:t>
            </a:r>
            <a:endParaRPr lang="en-US" dirty="0"/>
          </a:p>
        </p:txBody>
      </p:sp>
      <p:sp>
        <p:nvSpPr>
          <p:cNvPr id="4" name="Slide Number Placeholder 3"/>
          <p:cNvSpPr>
            <a:spLocks noGrp="1"/>
          </p:cNvSpPr>
          <p:nvPr>
            <p:ph type="sldNum" sz="quarter" idx="10"/>
          </p:nvPr>
        </p:nvSpPr>
        <p:spPr/>
        <p:txBody>
          <a:bodyPr/>
          <a:lstStyle/>
          <a:p>
            <a:fld id="{945E7B4D-60A7-4BC9-BF06-820128C800C7}" type="slidenum">
              <a:rPr lang="en-US" smtClean="0"/>
              <a:t>7</a:t>
            </a:fld>
            <a:endParaRPr lang="en-US"/>
          </a:p>
        </p:txBody>
      </p:sp>
    </p:spTree>
    <p:extLst>
      <p:ext uri="{BB962C8B-B14F-4D97-AF65-F5344CB8AC3E}">
        <p14:creationId xmlns:p14="http://schemas.microsoft.com/office/powerpoint/2010/main" val="223675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solidFill>
                  <a:prstClr val="black"/>
                </a:solidFill>
              </a:rPr>
              <a:t>February 26, 2014</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1E127987-C517-48A3-B3EC-51C82A56A4E4}"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72579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ELLs?????</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E127987-C517-48A3-B3EC-51C82A56A4E4}" type="slidenum">
              <a:rPr lang="en-US" smtClean="0"/>
              <a:pPr>
                <a:defRPr/>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Redo screen shoot using</a:t>
            </a:r>
            <a:r>
              <a:rPr lang="en-US" baseline="0" dirty="0" smtClean="0"/>
              <a:t> May 12 updates</a:t>
            </a:r>
            <a:endParaRPr lang="en-US" dirty="0"/>
          </a:p>
        </p:txBody>
      </p:sp>
      <p:sp>
        <p:nvSpPr>
          <p:cNvPr id="4" name="Slide Number Placeholder 3"/>
          <p:cNvSpPr>
            <a:spLocks noGrp="1"/>
          </p:cNvSpPr>
          <p:nvPr>
            <p:ph type="sldNum" sz="quarter" idx="10"/>
          </p:nvPr>
        </p:nvSpPr>
        <p:spPr/>
        <p:txBody>
          <a:bodyPr/>
          <a:lstStyle/>
          <a:p>
            <a:fld id="{945E7B4D-60A7-4BC9-BF06-820128C800C7}" type="slidenum">
              <a:rPr lang="en-US" smtClean="0"/>
              <a:t>13</a:t>
            </a:fld>
            <a:endParaRPr lang="en-US"/>
          </a:p>
        </p:txBody>
      </p:sp>
    </p:spTree>
    <p:extLst>
      <p:ext uri="{BB962C8B-B14F-4D97-AF65-F5344CB8AC3E}">
        <p14:creationId xmlns:p14="http://schemas.microsoft.com/office/powerpoint/2010/main" val="166108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
        <p:nvSpPr>
          <p:cNvPr id="1075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128"/>
              </a:defRPr>
            </a:lvl1pPr>
            <a:lvl2pPr marL="770559" indent="-296369" eaLnBrk="0" hangingPunct="0">
              <a:defRPr sz="2500">
                <a:solidFill>
                  <a:schemeClr val="tx1"/>
                </a:solidFill>
                <a:latin typeface="Arial" charset="0"/>
                <a:ea typeface="ＭＳ Ｐゴシック" charset="-128"/>
              </a:defRPr>
            </a:lvl2pPr>
            <a:lvl3pPr marL="1185473" indent="-237095" eaLnBrk="0" hangingPunct="0">
              <a:defRPr sz="2500">
                <a:solidFill>
                  <a:schemeClr val="tx1"/>
                </a:solidFill>
                <a:latin typeface="Arial" charset="0"/>
                <a:ea typeface="ＭＳ Ｐゴシック" charset="-128"/>
              </a:defRPr>
            </a:lvl3pPr>
            <a:lvl4pPr marL="1659665" indent="-237095" eaLnBrk="0" hangingPunct="0">
              <a:defRPr sz="2500">
                <a:solidFill>
                  <a:schemeClr val="tx1"/>
                </a:solidFill>
                <a:latin typeface="Arial" charset="0"/>
                <a:ea typeface="ＭＳ Ｐゴシック" charset="-128"/>
              </a:defRPr>
            </a:lvl4pPr>
            <a:lvl5pPr marL="2133856" indent="-237095" eaLnBrk="0" hangingPunct="0">
              <a:defRPr sz="2500">
                <a:solidFill>
                  <a:schemeClr val="tx1"/>
                </a:solidFill>
                <a:latin typeface="Arial" charset="0"/>
                <a:ea typeface="ＭＳ Ｐゴシック" charset="-128"/>
              </a:defRPr>
            </a:lvl5pPr>
            <a:lvl6pPr marL="2608045" indent="-237095" eaLnBrk="0" fontAlgn="base" hangingPunct="0">
              <a:spcBef>
                <a:spcPct val="0"/>
              </a:spcBef>
              <a:spcAft>
                <a:spcPct val="0"/>
              </a:spcAft>
              <a:defRPr sz="2500">
                <a:solidFill>
                  <a:schemeClr val="tx1"/>
                </a:solidFill>
                <a:latin typeface="Arial" charset="0"/>
                <a:ea typeface="ＭＳ Ｐゴシック" charset="-128"/>
              </a:defRPr>
            </a:lvl6pPr>
            <a:lvl7pPr marL="3082235" indent="-237095" eaLnBrk="0" fontAlgn="base" hangingPunct="0">
              <a:spcBef>
                <a:spcPct val="0"/>
              </a:spcBef>
              <a:spcAft>
                <a:spcPct val="0"/>
              </a:spcAft>
              <a:defRPr sz="2500">
                <a:solidFill>
                  <a:schemeClr val="tx1"/>
                </a:solidFill>
                <a:latin typeface="Arial" charset="0"/>
                <a:ea typeface="ＭＳ Ｐゴシック" charset="-128"/>
              </a:defRPr>
            </a:lvl7pPr>
            <a:lvl8pPr marL="3556424" indent="-237095" eaLnBrk="0" fontAlgn="base" hangingPunct="0">
              <a:spcBef>
                <a:spcPct val="0"/>
              </a:spcBef>
              <a:spcAft>
                <a:spcPct val="0"/>
              </a:spcAft>
              <a:defRPr sz="2500">
                <a:solidFill>
                  <a:schemeClr val="tx1"/>
                </a:solidFill>
                <a:latin typeface="Arial" charset="0"/>
                <a:ea typeface="ＭＳ Ｐゴシック" charset="-128"/>
              </a:defRPr>
            </a:lvl8pPr>
            <a:lvl9pPr marL="4030616" indent="-237095" eaLnBrk="0" fontAlgn="base" hangingPunct="0">
              <a:spcBef>
                <a:spcPct val="0"/>
              </a:spcBef>
              <a:spcAft>
                <a:spcPct val="0"/>
              </a:spcAft>
              <a:defRPr sz="2500">
                <a:solidFill>
                  <a:schemeClr val="tx1"/>
                </a:solidFill>
                <a:latin typeface="Arial" charset="0"/>
                <a:ea typeface="ＭＳ Ｐゴシック" charset="-128"/>
              </a:defRPr>
            </a:lvl9pPr>
          </a:lstStyle>
          <a:p>
            <a:pPr eaLnBrk="1" hangingPunct="1"/>
            <a:endParaRPr lang="en-US" sz="1400">
              <a:solidFill>
                <a:prstClr val="black"/>
              </a:solidFill>
            </a:endParaRPr>
          </a:p>
        </p:txBody>
      </p:sp>
      <p:sp>
        <p:nvSpPr>
          <p:cNvPr id="1075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128"/>
              </a:defRPr>
            </a:lvl1pPr>
            <a:lvl2pPr marL="770559" indent="-296369" eaLnBrk="0" hangingPunct="0">
              <a:defRPr sz="2500">
                <a:solidFill>
                  <a:schemeClr val="tx1"/>
                </a:solidFill>
                <a:latin typeface="Arial" charset="0"/>
                <a:ea typeface="ＭＳ Ｐゴシック" charset="-128"/>
              </a:defRPr>
            </a:lvl2pPr>
            <a:lvl3pPr marL="1185473" indent="-237095" eaLnBrk="0" hangingPunct="0">
              <a:defRPr sz="2500">
                <a:solidFill>
                  <a:schemeClr val="tx1"/>
                </a:solidFill>
                <a:latin typeface="Arial" charset="0"/>
                <a:ea typeface="ＭＳ Ｐゴシック" charset="-128"/>
              </a:defRPr>
            </a:lvl3pPr>
            <a:lvl4pPr marL="1659665" indent="-237095" eaLnBrk="0" hangingPunct="0">
              <a:defRPr sz="2500">
                <a:solidFill>
                  <a:schemeClr val="tx1"/>
                </a:solidFill>
                <a:latin typeface="Arial" charset="0"/>
                <a:ea typeface="ＭＳ Ｐゴシック" charset="-128"/>
              </a:defRPr>
            </a:lvl4pPr>
            <a:lvl5pPr marL="2133856" indent="-237095" eaLnBrk="0" hangingPunct="0">
              <a:defRPr sz="2500">
                <a:solidFill>
                  <a:schemeClr val="tx1"/>
                </a:solidFill>
                <a:latin typeface="Arial" charset="0"/>
                <a:ea typeface="ＭＳ Ｐゴシック" charset="-128"/>
              </a:defRPr>
            </a:lvl5pPr>
            <a:lvl6pPr marL="2608045" indent="-237095" eaLnBrk="0" fontAlgn="base" hangingPunct="0">
              <a:spcBef>
                <a:spcPct val="0"/>
              </a:spcBef>
              <a:spcAft>
                <a:spcPct val="0"/>
              </a:spcAft>
              <a:defRPr sz="2500">
                <a:solidFill>
                  <a:schemeClr val="tx1"/>
                </a:solidFill>
                <a:latin typeface="Arial" charset="0"/>
                <a:ea typeface="ＭＳ Ｐゴシック" charset="-128"/>
              </a:defRPr>
            </a:lvl6pPr>
            <a:lvl7pPr marL="3082235" indent="-237095" eaLnBrk="0" fontAlgn="base" hangingPunct="0">
              <a:spcBef>
                <a:spcPct val="0"/>
              </a:spcBef>
              <a:spcAft>
                <a:spcPct val="0"/>
              </a:spcAft>
              <a:defRPr sz="2500">
                <a:solidFill>
                  <a:schemeClr val="tx1"/>
                </a:solidFill>
                <a:latin typeface="Arial" charset="0"/>
                <a:ea typeface="ＭＳ Ｐゴシック" charset="-128"/>
              </a:defRPr>
            </a:lvl7pPr>
            <a:lvl8pPr marL="3556424" indent="-237095" eaLnBrk="0" fontAlgn="base" hangingPunct="0">
              <a:spcBef>
                <a:spcPct val="0"/>
              </a:spcBef>
              <a:spcAft>
                <a:spcPct val="0"/>
              </a:spcAft>
              <a:defRPr sz="2500">
                <a:solidFill>
                  <a:schemeClr val="tx1"/>
                </a:solidFill>
                <a:latin typeface="Arial" charset="0"/>
                <a:ea typeface="ＭＳ Ｐゴシック" charset="-128"/>
              </a:defRPr>
            </a:lvl8pPr>
            <a:lvl9pPr marL="4030616" indent="-237095" eaLnBrk="0" fontAlgn="base" hangingPunct="0">
              <a:spcBef>
                <a:spcPct val="0"/>
              </a:spcBef>
              <a:spcAft>
                <a:spcPct val="0"/>
              </a:spcAft>
              <a:defRPr sz="2500">
                <a:solidFill>
                  <a:schemeClr val="tx1"/>
                </a:solidFill>
                <a:latin typeface="Arial" charset="0"/>
                <a:ea typeface="ＭＳ Ｐゴシック" charset="-128"/>
              </a:defRPr>
            </a:lvl9pPr>
          </a:lstStyle>
          <a:p>
            <a:pPr eaLnBrk="1" hangingPunct="1"/>
            <a:fld id="{B66DFED3-B150-4B12-A5DC-F22C094059B7}" type="slidenum">
              <a:rPr lang="en-US" sz="1400">
                <a:solidFill>
                  <a:prstClr val="black"/>
                </a:solidFill>
              </a:rPr>
              <a:pPr eaLnBrk="1" hangingPunct="1"/>
              <a:t>15</a:t>
            </a:fld>
            <a:endParaRPr lang="en-US" sz="14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Use</a:t>
            </a:r>
            <a:r>
              <a:rPr lang="en-US" baseline="0" dirty="0" smtClean="0"/>
              <a:t> new definition from 2014 manual</a:t>
            </a:r>
            <a:endParaRPr lang="en-US" dirty="0"/>
          </a:p>
        </p:txBody>
      </p:sp>
      <p:sp>
        <p:nvSpPr>
          <p:cNvPr id="4" name="Slide Number Placeholder 3"/>
          <p:cNvSpPr>
            <a:spLocks noGrp="1"/>
          </p:cNvSpPr>
          <p:nvPr>
            <p:ph type="sldNum" sz="quarter" idx="10"/>
          </p:nvPr>
        </p:nvSpPr>
        <p:spPr/>
        <p:txBody>
          <a:bodyPr/>
          <a:lstStyle/>
          <a:p>
            <a:fld id="{945E7B4D-60A7-4BC9-BF06-820128C800C7}" type="slidenum">
              <a:rPr lang="en-US" smtClean="0"/>
              <a:t>18</a:t>
            </a:fld>
            <a:endParaRPr lang="en-US"/>
          </a:p>
        </p:txBody>
      </p:sp>
    </p:spTree>
    <p:extLst>
      <p:ext uri="{BB962C8B-B14F-4D97-AF65-F5344CB8AC3E}">
        <p14:creationId xmlns:p14="http://schemas.microsoft.com/office/powerpoint/2010/main" val="315356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91FA8287-B891-4E26-82FB-C65BC69A33B7}" type="slidenum">
              <a:rPr lang="en-US" smtClean="0"/>
              <a:pPr/>
              <a:t>31</a:t>
            </a:fld>
            <a:endParaRPr lang="en-US"/>
          </a:p>
        </p:txBody>
      </p:sp>
      <p:sp>
        <p:nvSpPr>
          <p:cNvPr id="5" name="TextBox 4"/>
          <p:cNvSpPr txBox="1"/>
          <p:nvPr/>
        </p:nvSpPr>
        <p:spPr>
          <a:xfrm>
            <a:off x="4389120" y="3840480"/>
            <a:ext cx="1544320" cy="328438"/>
          </a:xfrm>
          <a:prstGeom prst="rect">
            <a:avLst/>
          </a:prstGeom>
          <a:noFill/>
        </p:spPr>
        <p:txBody>
          <a:bodyPr wrap="square" lIns="96653" tIns="48326" rIns="96653" bIns="48326" rtlCol="0">
            <a:spAutoFit/>
          </a:bodyPr>
          <a:lstStyle/>
          <a:p>
            <a:r>
              <a:rPr lang="en-US" sz="1500" dirty="0" err="1"/>
              <a:t>Moir</a:t>
            </a:r>
            <a:r>
              <a:rPr lang="en-US" sz="1500" dirty="0"/>
              <a:t>, 1990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7F3797-CD57-4C3C-8C3D-FE5214369FEF}"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2" t="1345" r="1024" b="30000"/>
          <a:stretch/>
        </p:blipFill>
        <p:spPr>
          <a:xfrm>
            <a:off x="0" y="-63209"/>
            <a:ext cx="12216809" cy="67124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F3797-CD57-4C3C-8C3D-FE5214369FEF}"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51" y="815065"/>
            <a:ext cx="12340856" cy="60652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7F3797-CD57-4C3C-8C3D-FE5214369FEF}"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7F3797-CD57-4C3C-8C3D-FE5214369FEF}" type="datetimeFigureOut">
              <a:rPr lang="en-US" smtClean="0"/>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7F3797-CD57-4C3C-8C3D-FE5214369FEF}" type="datetimeFigureOut">
              <a:rPr lang="en-US" smtClean="0"/>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F3797-CD57-4C3C-8C3D-FE5214369FEF}" type="datetimeFigureOut">
              <a:rPr lang="en-US" smtClean="0"/>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86D02-9ADE-4D9F-B2D2-D89782F0FB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F3797-CD57-4C3C-8C3D-FE5214369FEF}"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86D02-9ADE-4D9F-B2D2-D89782F0FB2C}"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A7F3797-CD57-4C3C-8C3D-FE5214369FEF}" type="datetimeFigureOut">
              <a:rPr lang="en-US" smtClean="0"/>
              <a:t>10/14/2014</a:t>
            </a:fld>
            <a:endParaRPr lang="en-US"/>
          </a:p>
        </p:txBody>
      </p:sp>
      <p:sp>
        <p:nvSpPr>
          <p:cNvPr id="9" name="Slide Number Placeholder 8"/>
          <p:cNvSpPr>
            <a:spLocks noGrp="1"/>
          </p:cNvSpPr>
          <p:nvPr>
            <p:ph type="sldNum" sz="quarter" idx="11"/>
          </p:nvPr>
        </p:nvSpPr>
        <p:spPr/>
        <p:txBody>
          <a:bodyPr/>
          <a:lstStyle/>
          <a:p>
            <a:fld id="{7FE86D02-9ADE-4D9F-B2D2-D89782F0FB2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FE86D02-9ADE-4D9F-B2D2-D89782F0FB2C}"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9A7F3797-CD57-4C3C-8C3D-FE5214369FEF}" type="datetimeFigureOut">
              <a:rPr lang="en-US" smtClean="0"/>
              <a:t>10/14/2014</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m.us.wsj.com/articles/four-ways-to-spot-a-great-teacher-1409848739?mobile=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Microsoft_Word_97_-_2003_Document1.doc"/></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sc20.net/default.aspx?name=sup_ss.Accountabilit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07770" y="577504"/>
            <a:ext cx="10949333" cy="2852737"/>
          </a:xfrm>
        </p:spPr>
        <p:txBody>
          <a:bodyPr>
            <a:noAutofit/>
          </a:bodyPr>
          <a:lstStyle/>
          <a:p>
            <a:r>
              <a:rPr lang="en-US" sz="6600" b="1" dirty="0" smtClean="0"/>
              <a:t>Linking Accountability and Instruction</a:t>
            </a:r>
            <a:endParaRPr lang="en-US" sz="6600" b="1" dirty="0"/>
          </a:p>
        </p:txBody>
      </p:sp>
      <p:sp>
        <p:nvSpPr>
          <p:cNvPr id="5" name="Text Placeholder 4"/>
          <p:cNvSpPr>
            <a:spLocks noGrp="1"/>
          </p:cNvSpPr>
          <p:nvPr>
            <p:ph type="body" idx="1"/>
          </p:nvPr>
        </p:nvSpPr>
        <p:spPr>
          <a:xfrm>
            <a:off x="646301" y="5053289"/>
            <a:ext cx="10830063" cy="1983615"/>
          </a:xfrm>
        </p:spPr>
        <p:txBody>
          <a:bodyPr>
            <a:noAutofit/>
          </a:bodyPr>
          <a:lstStyle/>
          <a:p>
            <a:endParaRPr lang="en-US" sz="3600" b="1" dirty="0" smtClean="0">
              <a:solidFill>
                <a:schemeClr val="tx1"/>
              </a:solidFill>
            </a:endParaRPr>
          </a:p>
          <a:p>
            <a:endParaRPr lang="en-US" sz="3600" b="1" dirty="0">
              <a:solidFill>
                <a:schemeClr val="tx1"/>
              </a:solidFill>
            </a:endParaRPr>
          </a:p>
          <a:p>
            <a:r>
              <a:rPr lang="en-US" sz="3600" b="1" dirty="0" smtClean="0">
                <a:solidFill>
                  <a:schemeClr val="tx1"/>
                </a:solidFill>
              </a:rPr>
              <a:t>Ty Duncan</a:t>
            </a:r>
          </a:p>
          <a:p>
            <a:r>
              <a:rPr lang="en-US" sz="3600" b="1" dirty="0" smtClean="0">
                <a:solidFill>
                  <a:schemeClr val="tx1"/>
                </a:solidFill>
              </a:rPr>
              <a:t>ESC 17 Coordinator of Accountability and Compliance</a:t>
            </a:r>
          </a:p>
          <a:p>
            <a:r>
              <a:rPr lang="en-US" sz="3600" b="1" dirty="0" smtClean="0">
                <a:solidFill>
                  <a:schemeClr val="tx1"/>
                </a:solidFill>
              </a:rPr>
              <a:t>@instructionalle  #esc17 </a:t>
            </a:r>
          </a:p>
          <a:p>
            <a:r>
              <a:rPr lang="en-US" sz="3600" b="1" dirty="0" smtClean="0">
                <a:solidFill>
                  <a:schemeClr val="tx1"/>
                </a:solidFill>
              </a:rPr>
              <a:t>tduncan@esc17.net</a:t>
            </a:r>
          </a:p>
          <a:p>
            <a:endParaRPr lang="en-US" sz="3200" b="1" dirty="0" smtClean="0"/>
          </a:p>
          <a:p>
            <a:endParaRPr lang="en-US" sz="2800" dirty="0" smtClean="0"/>
          </a:p>
        </p:txBody>
      </p:sp>
      <p:pic>
        <p:nvPicPr>
          <p:cNvPr id="7" name="Picture 2" descr="http://www.esc17.net/users/0225/driv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6262" y="4982817"/>
            <a:ext cx="2401851" cy="151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260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3"/>
          <p:cNvSpPr>
            <a:spLocks noGrp="1"/>
          </p:cNvSpPr>
          <p:nvPr>
            <p:ph type="title"/>
          </p:nvPr>
        </p:nvSpPr>
        <p:spPr>
          <a:xfrm>
            <a:off x="853440" y="274320"/>
            <a:ext cx="10607040" cy="869950"/>
          </a:xfrm>
          <a:solidFill>
            <a:srgbClr val="CADAA9"/>
          </a:solidFill>
        </p:spPr>
        <p:txBody>
          <a:bodyPr>
            <a:normAutofit fontScale="90000"/>
          </a:bodyPr>
          <a:lstStyle/>
          <a:p>
            <a:pPr eaLnBrk="1" hangingPunct="1">
              <a:lnSpc>
                <a:spcPts val="3200"/>
              </a:lnSpc>
            </a:pPr>
            <a:r>
              <a:rPr lang="en-US" sz="3000" b="1" dirty="0" smtClean="0">
                <a:solidFill>
                  <a:schemeClr val="bg1"/>
                </a:solidFill>
                <a:latin typeface="Goudy Old Style" pitchFamily="18" charset="0"/>
                <a:ea typeface="ＭＳ Ｐゴシック" pitchFamily="34" charset="-128"/>
              </a:rPr>
              <a:t>Index 1: Student Achievement</a:t>
            </a:r>
            <a:br>
              <a:rPr lang="en-US" sz="3000" b="1" dirty="0" smtClean="0">
                <a:solidFill>
                  <a:schemeClr val="bg1"/>
                </a:solidFill>
                <a:latin typeface="Goudy Old Style" pitchFamily="18" charset="0"/>
                <a:ea typeface="ＭＳ Ｐゴシック" pitchFamily="34" charset="-128"/>
              </a:rPr>
            </a:br>
            <a:r>
              <a:rPr lang="en-US" sz="3000" dirty="0" smtClean="0">
                <a:solidFill>
                  <a:schemeClr val="bg1"/>
                </a:solidFill>
                <a:latin typeface="Goudy Old Style" pitchFamily="18" charset="0"/>
                <a:ea typeface="ＭＳ Ｐゴシック" pitchFamily="34" charset="-128"/>
              </a:rPr>
              <a:t>2014 Target: non AEA 55 / AEA 30</a:t>
            </a:r>
            <a:endParaRPr lang="en-US" sz="3000" b="1" dirty="0" smtClean="0">
              <a:solidFill>
                <a:schemeClr val="bg1"/>
              </a:solidFill>
              <a:latin typeface="Goudy Old Style" pitchFamily="18" charset="0"/>
              <a:ea typeface="ＭＳ Ｐゴシック" pitchFamily="34" charset="-128"/>
            </a:endParaRPr>
          </a:p>
        </p:txBody>
      </p:sp>
      <p:sp>
        <p:nvSpPr>
          <p:cNvPr id="32773" name="Text Placeholder 2"/>
          <p:cNvSpPr>
            <a:spLocks noGrp="1"/>
          </p:cNvSpPr>
          <p:nvPr>
            <p:ph type="body" sz="half" idx="2"/>
          </p:nvPr>
        </p:nvSpPr>
        <p:spPr>
          <a:xfrm>
            <a:off x="878417" y="1295400"/>
            <a:ext cx="10871200" cy="4953000"/>
          </a:xfrm>
        </p:spPr>
        <p:txBody>
          <a:bodyPr>
            <a:normAutofit/>
          </a:bodyPr>
          <a:lstStyle/>
          <a:p>
            <a:pPr marL="0" indent="0" eaLnBrk="1" hangingPunct="1">
              <a:spcBef>
                <a:spcPct val="0"/>
              </a:spcBef>
              <a:buFont typeface="Wingdings 3" pitchFamily="18" charset="2"/>
              <a:buNone/>
            </a:pPr>
            <a:r>
              <a:rPr lang="en-US" sz="2100" b="1" dirty="0" smtClean="0">
                <a:solidFill>
                  <a:schemeClr val="accent6"/>
                </a:solidFill>
                <a:latin typeface="Calibri" pitchFamily="34" charset="0"/>
                <a:ea typeface="ＭＳ Ｐゴシック" pitchFamily="34" charset="-128"/>
              </a:rPr>
              <a:t>Index 1:</a:t>
            </a:r>
            <a:r>
              <a:rPr lang="en-US" sz="2100" b="1" dirty="0" smtClean="0">
                <a:latin typeface="Calibri" pitchFamily="34" charset="0"/>
                <a:ea typeface="ＭＳ Ｐゴシック" pitchFamily="34" charset="-128"/>
              </a:rPr>
              <a:t> Student Achievement provides an overview of student performance based on satisfactory student achievement across all subjects for all students on BOTH general and alternative assessments. </a:t>
            </a:r>
            <a:endParaRPr lang="en-US" sz="2100" b="1" dirty="0">
              <a:latin typeface="Calibri" pitchFamily="34" charset="0"/>
              <a:ea typeface="ＭＳ Ｐゴシック" pitchFamily="34" charset="-128"/>
            </a:endParaRPr>
          </a:p>
          <a:p>
            <a:pPr marL="0" indent="0" eaLnBrk="1" hangingPunct="1">
              <a:spcBef>
                <a:spcPct val="0"/>
              </a:spcBef>
              <a:buFont typeface="Wingdings 3" pitchFamily="18" charset="2"/>
              <a:buNone/>
            </a:pPr>
            <a:endParaRPr lang="en-US" sz="2000" b="1" dirty="0" smtClean="0">
              <a:latin typeface="Calibri" pitchFamily="34" charset="0"/>
              <a:ea typeface="ＭＳ Ｐゴシック" pitchFamily="34" charset="-128"/>
            </a:endParaRPr>
          </a:p>
          <a:p>
            <a:pPr marL="0" indent="0" eaLnBrk="1" hangingPunct="1">
              <a:spcBef>
                <a:spcPct val="0"/>
              </a:spcBef>
              <a:buFont typeface="Wingdings 3" pitchFamily="18" charset="2"/>
              <a:buNone/>
            </a:pPr>
            <a:r>
              <a:rPr lang="en-US" sz="2000" b="1" dirty="0" smtClean="0">
                <a:latin typeface="Calibri" pitchFamily="34" charset="0"/>
                <a:ea typeface="ＭＳ Ｐゴシック" pitchFamily="34" charset="-128"/>
              </a:rPr>
              <a:t>English </a:t>
            </a:r>
            <a:r>
              <a:rPr lang="en-US" sz="2000" b="1" dirty="0">
                <a:latin typeface="Calibri" pitchFamily="34" charset="0"/>
                <a:ea typeface="ＭＳ Ｐゴシック" pitchFamily="34" charset="-128"/>
              </a:rPr>
              <a:t>Language Learners (ELL) </a:t>
            </a:r>
            <a:r>
              <a:rPr lang="en-US" sz="2000" b="1" dirty="0" smtClean="0">
                <a:latin typeface="Calibri" pitchFamily="34" charset="0"/>
                <a:ea typeface="ＭＳ Ｐゴシック" pitchFamily="34" charset="-128"/>
              </a:rPr>
              <a:t>Included:</a:t>
            </a:r>
          </a:p>
          <a:p>
            <a:pPr lvl="1">
              <a:spcBef>
                <a:spcPct val="0"/>
              </a:spcBef>
            </a:pPr>
            <a:r>
              <a:rPr lang="en-US" sz="1800" dirty="0" smtClean="0"/>
              <a:t>English </a:t>
            </a:r>
            <a:r>
              <a:rPr lang="en-US" sz="1800" dirty="0"/>
              <a:t>STAAR Two – Four Years in U.S. Schools* included using ELL Progress Measure </a:t>
            </a:r>
            <a:endParaRPr lang="en-US" sz="1800" dirty="0" smtClean="0"/>
          </a:p>
          <a:p>
            <a:pPr lvl="2">
              <a:spcBef>
                <a:spcPct val="0"/>
              </a:spcBef>
            </a:pPr>
            <a:r>
              <a:rPr lang="en-US" sz="1800" dirty="0"/>
              <a:t>STAAR L included using ELL Progress Measure </a:t>
            </a:r>
          </a:p>
          <a:p>
            <a:pPr lvl="1"/>
            <a:r>
              <a:rPr lang="en-US" sz="1800" dirty="0" smtClean="0"/>
              <a:t>English </a:t>
            </a:r>
            <a:r>
              <a:rPr lang="en-US" sz="1800" dirty="0"/>
              <a:t>STAAR Five plus Years in U.S. Schools* included using Phase-in 1 Level II </a:t>
            </a:r>
          </a:p>
          <a:p>
            <a:pPr lvl="1"/>
            <a:r>
              <a:rPr lang="en-US" sz="1800" dirty="0" smtClean="0"/>
              <a:t>Spanish </a:t>
            </a:r>
            <a:r>
              <a:rPr lang="en-US" sz="1800" dirty="0"/>
              <a:t>STAAR Two plus Years in U.S. Schools* included using Phase-in 1 Level II </a:t>
            </a:r>
          </a:p>
          <a:p>
            <a:pPr marL="0" indent="0">
              <a:buNone/>
            </a:pPr>
            <a:endParaRPr lang="en-US" sz="2400" dirty="0"/>
          </a:p>
          <a:p>
            <a:pPr marL="0" indent="0">
              <a:buNone/>
            </a:pPr>
            <a:r>
              <a:rPr lang="en-US" sz="2100" b="1" dirty="0"/>
              <a:t>English Language Learners (ELL) </a:t>
            </a:r>
            <a:r>
              <a:rPr lang="en-US" sz="2100" b="1" dirty="0" smtClean="0"/>
              <a:t>Exclusions:</a:t>
            </a:r>
          </a:p>
          <a:p>
            <a:r>
              <a:rPr lang="en-US" sz="1800" dirty="0" smtClean="0"/>
              <a:t>English </a:t>
            </a:r>
            <a:r>
              <a:rPr lang="en-US" sz="1800" dirty="0"/>
              <a:t>and Spanish STAAR English Language Learners (ELL) One year in U.S. Schools* excluded </a:t>
            </a:r>
            <a:endParaRPr lang="en-US" sz="1800" dirty="0" smtClean="0"/>
          </a:p>
          <a:p>
            <a:pPr marL="0" indent="0">
              <a:buNone/>
            </a:pPr>
            <a:endParaRPr lang="en-US" sz="2400" dirty="0" smtClean="0"/>
          </a:p>
          <a:p>
            <a:pPr marL="0" indent="0">
              <a:buNone/>
            </a:pPr>
            <a:r>
              <a:rPr lang="en-US" sz="1700" dirty="0" smtClean="0"/>
              <a:t>*</a:t>
            </a:r>
            <a:r>
              <a:rPr lang="en-US" sz="1700" dirty="0"/>
              <a:t>English Language Learners (ELL) Years in U.S. Schools as reported on 2014 TELPAS </a:t>
            </a:r>
          </a:p>
          <a:p>
            <a:pPr marL="0" indent="0">
              <a:buNone/>
            </a:pPr>
            <a:endParaRPr lang="en-US" sz="2400" b="1" dirty="0" smtClean="0"/>
          </a:p>
          <a:p>
            <a:endParaRPr lang="en-US" sz="2400" dirty="0"/>
          </a:p>
          <a:p>
            <a:endParaRPr lang="en-US" sz="2200" dirty="0"/>
          </a:p>
          <a:p>
            <a:pPr lvl="1"/>
            <a:endParaRPr lang="en-US" sz="1400" dirty="0"/>
          </a:p>
          <a:p>
            <a:pPr marL="0" indent="0">
              <a:buNone/>
            </a:pPr>
            <a:endParaRPr lang="en-US" sz="1400" dirty="0"/>
          </a:p>
          <a:p>
            <a:pPr marL="0" indent="0" eaLnBrk="1" hangingPunct="1">
              <a:spcBef>
                <a:spcPct val="0"/>
              </a:spcBef>
              <a:buFont typeface="Wingdings 3" pitchFamily="18" charset="2"/>
              <a:buNone/>
            </a:pPr>
            <a:endParaRPr lang="en-US" sz="1400" b="1" dirty="0">
              <a:latin typeface="Calibri" pitchFamily="34" charset="0"/>
              <a:ea typeface="ＭＳ Ｐゴシック" pitchFamily="34" charset="-128"/>
            </a:endParaRPr>
          </a:p>
          <a:p>
            <a:pPr marL="365125" indent="-255588">
              <a:lnSpc>
                <a:spcPts val="2300"/>
              </a:lnSpc>
              <a:spcBef>
                <a:spcPct val="0"/>
              </a:spcBef>
              <a:buClr>
                <a:srgbClr val="C45816"/>
              </a:buClr>
              <a:buSzPct val="150000"/>
              <a:buNone/>
            </a:pPr>
            <a:endParaRPr lang="en-US" sz="1400" dirty="0">
              <a:latin typeface="Calibri" pitchFamily="34" charset="0"/>
              <a:ea typeface="ＭＳ Ｐゴシック" pitchFamily="34" charset="-128"/>
            </a:endParaRP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009BB7B2-E504-4E02-AF88-3592AF654BA7}" type="slidenum">
              <a:rPr lang="en-US" smtClean="0">
                <a:latin typeface="+mn-lt"/>
                <a:ea typeface="+mn-ea"/>
                <a:cs typeface="+mn-cs"/>
              </a:rPr>
              <a:pPr fontAlgn="auto">
                <a:spcBef>
                  <a:spcPts val="0"/>
                </a:spcBef>
                <a:spcAft>
                  <a:spcPts val="0"/>
                </a:spcAft>
                <a:defRPr/>
              </a:pPr>
              <a:t>10</a:t>
            </a:fld>
            <a:endParaRPr lang="en-US" dirty="0">
              <a:latin typeface="+mn-lt"/>
              <a:ea typeface="+mn-ea"/>
              <a:cs typeface="+mn-cs"/>
            </a:endParaRPr>
          </a:p>
        </p:txBody>
      </p:sp>
      <p:sp>
        <p:nvSpPr>
          <p:cNvPr id="32772" name="Text Placeholder 5"/>
          <p:cNvSpPr txBox="1">
            <a:spLocks/>
          </p:cNvSpPr>
          <p:nvPr/>
        </p:nvSpPr>
        <p:spPr bwMode="auto">
          <a:xfrm>
            <a:off x="793751" y="1689100"/>
            <a:ext cx="10955867" cy="5151438"/>
          </a:xfrm>
          <a:prstGeom prst="rect">
            <a:avLst/>
          </a:prstGeom>
          <a:noFill/>
          <a:ln w="9525">
            <a:noFill/>
            <a:miter lim="800000"/>
            <a:headEnd/>
            <a:tailEnd/>
          </a:ln>
        </p:spPr>
        <p:txBody>
          <a:bodyPr/>
          <a:lstStyle/>
          <a:p>
            <a:pPr marL="457200" indent="-457200">
              <a:lnSpc>
                <a:spcPts val="2800"/>
              </a:lnSpc>
              <a:buClr>
                <a:srgbClr val="C45816"/>
              </a:buClr>
              <a:buSzPct val="150000"/>
              <a:tabLst>
                <a:tab pos="1947863" algn="l"/>
                <a:tab pos="2405063" algn="l"/>
              </a:tabLst>
            </a:pPr>
            <a:endParaRPr lang="en-US" dirty="0">
              <a:latin typeface="Calibri" pitchFamily="34" charset="0"/>
            </a:endParaRPr>
          </a:p>
        </p:txBody>
      </p:sp>
    </p:spTree>
    <p:extLst>
      <p:ext uri="{BB962C8B-B14F-4D97-AF65-F5344CB8AC3E}">
        <p14:creationId xmlns:p14="http://schemas.microsoft.com/office/powerpoint/2010/main" val="3071044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Title 3"/>
          <p:cNvSpPr>
            <a:spLocks noGrp="1"/>
          </p:cNvSpPr>
          <p:nvPr>
            <p:ph type="title"/>
          </p:nvPr>
        </p:nvSpPr>
        <p:spPr>
          <a:xfrm>
            <a:off x="792480" y="304801"/>
            <a:ext cx="10607040" cy="1447801"/>
          </a:xfrm>
          <a:solidFill>
            <a:srgbClr val="729FDC"/>
          </a:solidFill>
        </p:spPr>
        <p:txBody>
          <a:bodyPr>
            <a:normAutofit/>
          </a:bodyPr>
          <a:lstStyle/>
          <a:p>
            <a:r>
              <a:rPr lang="en-US" sz="3000" b="1" dirty="0" smtClean="0">
                <a:solidFill>
                  <a:schemeClr val="bg1"/>
                </a:solidFill>
                <a:latin typeface="Goudy Old Style" pitchFamily="18" charset="0"/>
                <a:ea typeface="ＭＳ Ｐゴシック" pitchFamily="34" charset="-128"/>
              </a:rPr>
              <a:t>Index 2: Student Progress</a:t>
            </a:r>
            <a:br>
              <a:rPr lang="en-US" sz="3000" b="1" dirty="0" smtClean="0">
                <a:solidFill>
                  <a:schemeClr val="bg1"/>
                </a:solidFill>
                <a:latin typeface="Goudy Old Style" pitchFamily="18" charset="0"/>
                <a:ea typeface="ＭＳ Ｐゴシック" pitchFamily="34" charset="-128"/>
              </a:rPr>
            </a:br>
            <a:r>
              <a:rPr lang="en-US" sz="2800" dirty="0">
                <a:solidFill>
                  <a:schemeClr val="bg1"/>
                </a:solidFill>
              </a:rPr>
              <a:t>2014 Target: 5th percentile based on campus type, district 5th percentile across all campus types </a:t>
            </a:r>
            <a:endParaRPr lang="en-US" sz="3000" b="1" dirty="0" smtClean="0">
              <a:solidFill>
                <a:schemeClr val="bg1"/>
              </a:solidFill>
              <a:latin typeface="Goudy Old Style" pitchFamily="18" charset="0"/>
              <a:ea typeface="ＭＳ Ｐゴシック" pitchFamily="34" charset="-128"/>
            </a:endParaRP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682D4A76-1487-4A43-99D4-AD8EB82E023D}" type="slidenum">
              <a:rPr lang="en-US" smtClean="0">
                <a:latin typeface="+mn-lt"/>
                <a:ea typeface="+mn-ea"/>
                <a:cs typeface="+mn-cs"/>
              </a:rPr>
              <a:pPr fontAlgn="auto">
                <a:spcBef>
                  <a:spcPts val="0"/>
                </a:spcBef>
                <a:spcAft>
                  <a:spcPts val="0"/>
                </a:spcAft>
                <a:defRPr/>
              </a:pPr>
              <a:t>11</a:t>
            </a:fld>
            <a:endParaRPr lang="en-US" dirty="0">
              <a:latin typeface="+mn-lt"/>
              <a:ea typeface="+mn-ea"/>
              <a:cs typeface="+mn-cs"/>
            </a:endParaRPr>
          </a:p>
        </p:txBody>
      </p:sp>
      <p:sp>
        <p:nvSpPr>
          <p:cNvPr id="6" name="Text Placeholder 5"/>
          <p:cNvSpPr txBox="1">
            <a:spLocks/>
          </p:cNvSpPr>
          <p:nvPr/>
        </p:nvSpPr>
        <p:spPr bwMode="auto">
          <a:xfrm>
            <a:off x="406400" y="1828800"/>
            <a:ext cx="11582400" cy="4039736"/>
          </a:xfrm>
          <a:prstGeom prst="rect">
            <a:avLst/>
          </a:prstGeom>
          <a:noFill/>
          <a:ln w="9525">
            <a:noFill/>
            <a:miter lim="800000"/>
            <a:headEnd/>
            <a:tailEnd/>
          </a:ln>
        </p:spPr>
        <p:txBody>
          <a:bodyPr/>
          <a:lstStyle/>
          <a:p>
            <a:pPr fontAlgn="auto">
              <a:spcBef>
                <a:spcPts val="0"/>
              </a:spcBef>
              <a:spcAft>
                <a:spcPts val="0"/>
              </a:spcAft>
              <a:buFont typeface="Wingdings 3"/>
              <a:buNone/>
              <a:defRPr/>
            </a:pPr>
            <a:r>
              <a:rPr lang="en-US" sz="1900" b="1" dirty="0">
                <a:solidFill>
                  <a:schemeClr val="accent1"/>
                </a:solidFill>
                <a:latin typeface="Calibri" pitchFamily="34" charset="0"/>
                <a:cs typeface="Calibri" pitchFamily="34" charset="0"/>
              </a:rPr>
              <a:t>Index 2:</a:t>
            </a:r>
            <a:r>
              <a:rPr lang="en-US" sz="1900" b="1" dirty="0">
                <a:latin typeface="Calibri" pitchFamily="34" charset="0"/>
                <a:cs typeface="Calibri" pitchFamily="34" charset="0"/>
              </a:rPr>
              <a:t> Student Progress focuses on actual student growth independent of overall achievement levels for each race/ethnicity student group, students </a:t>
            </a:r>
            <a:r>
              <a:rPr lang="en-US" sz="1900" b="1" dirty="0" smtClean="0">
                <a:latin typeface="Calibri" pitchFamily="34" charset="0"/>
                <a:cs typeface="Calibri" pitchFamily="34" charset="0"/>
              </a:rPr>
              <a:t>served by special education, </a:t>
            </a:r>
            <a:r>
              <a:rPr lang="en-US" sz="1900" b="1" dirty="0">
                <a:latin typeface="Calibri" pitchFamily="34" charset="0"/>
                <a:cs typeface="Calibri" pitchFamily="34" charset="0"/>
              </a:rPr>
              <a:t>and English language learners.</a:t>
            </a:r>
          </a:p>
          <a:p>
            <a:pPr marL="365760" indent="-342900" algn="ctr">
              <a:spcBef>
                <a:spcPts val="0"/>
              </a:spcBef>
              <a:spcAft>
                <a:spcPts val="0"/>
              </a:spcAft>
              <a:buClr>
                <a:srgbClr val="C45816"/>
              </a:buClr>
              <a:buSzPct val="150000"/>
              <a:defRPr/>
            </a:pPr>
            <a:endParaRPr lang="en-US" sz="1900" dirty="0">
              <a:latin typeface="Calibri" pitchFamily="34" charset="0"/>
              <a:ea typeface="Times New Roman"/>
              <a:cs typeface="Calibri" pitchFamily="34" charset="0"/>
            </a:endParaRPr>
          </a:p>
          <a:p>
            <a:pPr marL="346075" indent="-231775">
              <a:buClr>
                <a:srgbClr val="C45816"/>
              </a:buClr>
              <a:buSzPct val="150000"/>
              <a:buFont typeface="Wingdings" pitchFamily="2" charset="2"/>
              <a:buChar char="§"/>
              <a:defRPr/>
            </a:pPr>
            <a:r>
              <a:rPr lang="en-US" sz="1900" dirty="0">
                <a:latin typeface="Calibri" pitchFamily="34" charset="0"/>
                <a:ea typeface="Times New Roman"/>
                <a:cs typeface="Calibri" pitchFamily="34" charset="0"/>
              </a:rPr>
              <a:t>By Subject Area:  </a:t>
            </a:r>
            <a:r>
              <a:rPr lang="en-US" sz="1900" dirty="0" smtClean="0">
                <a:latin typeface="Calibri" pitchFamily="34" charset="0"/>
                <a:ea typeface="Times New Roman"/>
                <a:cs typeface="Calibri" pitchFamily="34" charset="0"/>
              </a:rPr>
              <a:t>Reading and Mathematics (Writing is excluded in 2014)</a:t>
            </a:r>
            <a:endParaRPr lang="en-US" sz="1900" dirty="0">
              <a:latin typeface="Calibri" pitchFamily="34" charset="0"/>
              <a:cs typeface="Calibri" pitchFamily="34" charset="0"/>
            </a:endParaRPr>
          </a:p>
          <a:p>
            <a:pPr marL="346075" indent="-231775">
              <a:buClr>
                <a:srgbClr val="C45816"/>
              </a:buClr>
              <a:buSzPct val="150000"/>
              <a:defRPr/>
            </a:pPr>
            <a:endParaRPr lang="en-US" sz="1900" dirty="0">
              <a:latin typeface="Calibri" pitchFamily="34" charset="0"/>
              <a:ea typeface="Times New Roman"/>
              <a:cs typeface="Calibri" pitchFamily="34" charset="0"/>
            </a:endParaRPr>
          </a:p>
          <a:p>
            <a:pPr marL="346075" indent="-231775">
              <a:buClr>
                <a:srgbClr val="C45816"/>
              </a:buClr>
              <a:buSzPct val="150000"/>
              <a:buFont typeface="Wingdings" pitchFamily="2" charset="2"/>
              <a:buChar char="§"/>
              <a:defRPr/>
            </a:pPr>
            <a:r>
              <a:rPr lang="en-US" sz="1900" dirty="0">
                <a:latin typeface="Calibri" pitchFamily="34" charset="0"/>
              </a:rPr>
              <a:t>Points based on weighted </a:t>
            </a:r>
            <a:r>
              <a:rPr lang="en-US" sz="1900" dirty="0" smtClean="0">
                <a:latin typeface="Calibri" pitchFamily="34" charset="0"/>
              </a:rPr>
              <a:t>performance:</a:t>
            </a:r>
          </a:p>
          <a:p>
            <a:pPr marL="803275" lvl="1" indent="-231775">
              <a:buClr>
                <a:srgbClr val="C45816"/>
              </a:buClr>
              <a:buSzPct val="150000"/>
              <a:buFont typeface="Wingdings" pitchFamily="2" charset="2"/>
              <a:buChar char="§"/>
              <a:defRPr/>
            </a:pPr>
            <a:r>
              <a:rPr lang="en-US" sz="1900" dirty="0" smtClean="0">
                <a:latin typeface="Calibri" pitchFamily="34" charset="0"/>
              </a:rPr>
              <a:t>One </a:t>
            </a:r>
            <a:r>
              <a:rPr lang="en-US" sz="1900" dirty="0">
                <a:latin typeface="Calibri" pitchFamily="34" charset="0"/>
              </a:rPr>
              <a:t>point given for </a:t>
            </a:r>
            <a:r>
              <a:rPr lang="en-US" sz="1900" i="1" dirty="0">
                <a:latin typeface="Calibri" pitchFamily="34" charset="0"/>
              </a:rPr>
              <a:t>each percentage </a:t>
            </a:r>
            <a:r>
              <a:rPr lang="en-US" sz="1900" dirty="0">
                <a:latin typeface="Calibri" pitchFamily="34" charset="0"/>
              </a:rPr>
              <a:t>of tests at the </a:t>
            </a:r>
            <a:r>
              <a:rPr lang="en-US" sz="1900" dirty="0" smtClean="0">
                <a:latin typeface="Calibri" pitchFamily="34" charset="0"/>
              </a:rPr>
              <a:t>Met or exceed </a:t>
            </a:r>
            <a:r>
              <a:rPr lang="en-US" sz="1900" dirty="0">
                <a:latin typeface="Calibri" pitchFamily="34" charset="0"/>
              </a:rPr>
              <a:t>progress </a:t>
            </a:r>
            <a:r>
              <a:rPr lang="en-US" sz="1900" dirty="0" smtClean="0">
                <a:latin typeface="Calibri" pitchFamily="34" charset="0"/>
              </a:rPr>
              <a:t>level.</a:t>
            </a:r>
          </a:p>
          <a:p>
            <a:pPr marL="803275" lvl="1" indent="-231775">
              <a:buClr>
                <a:srgbClr val="C45816"/>
              </a:buClr>
              <a:buSzPct val="150000"/>
              <a:buFont typeface="Wingdings" pitchFamily="2" charset="2"/>
              <a:buChar char="§"/>
              <a:defRPr/>
            </a:pPr>
            <a:r>
              <a:rPr lang="en-US" sz="1900" dirty="0" smtClean="0">
                <a:latin typeface="Calibri" pitchFamily="34" charset="0"/>
              </a:rPr>
              <a:t>An additional point </a:t>
            </a:r>
            <a:r>
              <a:rPr lang="en-US" sz="1900" dirty="0">
                <a:latin typeface="Calibri" pitchFamily="34" charset="0"/>
              </a:rPr>
              <a:t>given for </a:t>
            </a:r>
            <a:r>
              <a:rPr lang="en-US" sz="1900" i="1" dirty="0">
                <a:latin typeface="Calibri" pitchFamily="34" charset="0"/>
              </a:rPr>
              <a:t>each percentage </a:t>
            </a:r>
            <a:r>
              <a:rPr lang="en-US" sz="1900" dirty="0">
                <a:latin typeface="Calibri" pitchFamily="34" charset="0"/>
              </a:rPr>
              <a:t>of tests at the Exceeded progress</a:t>
            </a:r>
            <a:r>
              <a:rPr lang="en-US" sz="1900" dirty="0">
                <a:solidFill>
                  <a:srgbClr val="FF0000"/>
                </a:solidFill>
                <a:latin typeface="Calibri" pitchFamily="34" charset="0"/>
              </a:rPr>
              <a:t> </a:t>
            </a:r>
            <a:r>
              <a:rPr lang="en-US" sz="1900" dirty="0" smtClean="0">
                <a:latin typeface="Calibri" pitchFamily="34" charset="0"/>
              </a:rPr>
              <a:t>level.</a:t>
            </a:r>
          </a:p>
          <a:p>
            <a:pPr marL="803275" lvl="1" indent="-231775">
              <a:buClr>
                <a:srgbClr val="C45816"/>
              </a:buClr>
              <a:buSzPct val="150000"/>
              <a:buFont typeface="Wingdings" pitchFamily="2" charset="2"/>
              <a:buChar char="§"/>
              <a:defRPr/>
            </a:pPr>
            <a:endParaRPr lang="en-US" sz="1900" dirty="0" smtClean="0">
              <a:latin typeface="Calibri" pitchFamily="34" charset="0"/>
            </a:endParaRPr>
          </a:p>
          <a:p>
            <a:pPr marL="346075" indent="-231775">
              <a:buClr>
                <a:srgbClr val="C45816"/>
              </a:buClr>
              <a:buSzPct val="150000"/>
              <a:buFont typeface="Wingdings" pitchFamily="2" charset="2"/>
              <a:buChar char="§"/>
              <a:defRPr/>
            </a:pPr>
            <a:r>
              <a:rPr lang="en-US" sz="1900" dirty="0" smtClean="0">
                <a:latin typeface="Calibri" pitchFamily="34" charset="0"/>
                <a:ea typeface="Times New Roman"/>
                <a:cs typeface="Calibri" pitchFamily="34" charset="0"/>
              </a:rPr>
              <a:t>Additional </a:t>
            </a:r>
            <a:r>
              <a:rPr lang="en-US" sz="1900" dirty="0">
                <a:latin typeface="Calibri" pitchFamily="34" charset="0"/>
                <a:ea typeface="Times New Roman"/>
                <a:cs typeface="Calibri" pitchFamily="34" charset="0"/>
              </a:rPr>
              <a:t>progress measures in 2014: STAAR-M, STAAR-Alt, and ELL</a:t>
            </a:r>
            <a:r>
              <a:rPr lang="en-US" sz="1900" dirty="0" smtClean="0">
                <a:latin typeface="Calibri" pitchFamily="34" charset="0"/>
                <a:ea typeface="Times New Roman"/>
                <a:cs typeface="Calibri" pitchFamily="34" charset="0"/>
              </a:rPr>
              <a:t>.</a:t>
            </a:r>
          </a:p>
          <a:p>
            <a:pPr marL="346075" indent="-231775">
              <a:buClr>
                <a:srgbClr val="C45816"/>
              </a:buClr>
              <a:buSzPct val="150000"/>
              <a:buFont typeface="Wingdings" pitchFamily="2" charset="2"/>
              <a:buChar char="§"/>
              <a:defRPr/>
            </a:pPr>
            <a:endParaRPr lang="en-US" sz="2000" dirty="0" smtClean="0"/>
          </a:p>
          <a:p>
            <a:pPr marL="346075" indent="-231775">
              <a:buClr>
                <a:srgbClr val="C45816"/>
              </a:buClr>
              <a:buSzPct val="150000"/>
              <a:buFont typeface="Wingdings" pitchFamily="2" charset="2"/>
              <a:buChar char="§"/>
              <a:defRPr/>
            </a:pPr>
            <a:r>
              <a:rPr lang="en-US" sz="1900" dirty="0" smtClean="0"/>
              <a:t>High </a:t>
            </a:r>
            <a:r>
              <a:rPr lang="en-US" sz="1900" dirty="0"/>
              <a:t>Schools/K-12 campuses as well as AEA campuses &amp; districts will not be evaluated for Index 2 in </a:t>
            </a:r>
            <a:r>
              <a:rPr lang="en-US" sz="1900" dirty="0" smtClean="0"/>
              <a:t>2014</a:t>
            </a:r>
            <a:endParaRPr lang="en-US" sz="1900" dirty="0"/>
          </a:p>
          <a:p>
            <a:pPr marL="346075" lvl="1" indent="-231775">
              <a:buClr>
                <a:srgbClr val="C45816"/>
              </a:buClr>
              <a:buSzPct val="150000"/>
              <a:defRPr/>
            </a:pPr>
            <a:endParaRPr lang="en-US" sz="1900" dirty="0" smtClean="0">
              <a:latin typeface="Calibri" pitchFamily="34" charset="0"/>
              <a:cs typeface="Calibri" pitchFamily="34" charset="0"/>
            </a:endParaRPr>
          </a:p>
          <a:p>
            <a:pPr marL="346075" lvl="1" indent="-231775">
              <a:buClr>
                <a:srgbClr val="C45816"/>
              </a:buClr>
              <a:buSzPct val="150000"/>
              <a:defRPr/>
            </a:pPr>
            <a:endParaRPr lang="en-US" sz="1900" dirty="0">
              <a:latin typeface="Calibri" pitchFamily="34" charset="0"/>
              <a:cs typeface="Calibri" pitchFamily="34" charset="0"/>
            </a:endParaRPr>
          </a:p>
        </p:txBody>
      </p:sp>
      <p:sp>
        <p:nvSpPr>
          <p:cNvPr id="13" name="Rectangle 12"/>
          <p:cNvSpPr/>
          <p:nvPr/>
        </p:nvSpPr>
        <p:spPr>
          <a:xfrm>
            <a:off x="697562" y="5093292"/>
            <a:ext cx="10681639" cy="621709"/>
          </a:xfrm>
          <a:prstGeom prst="rect">
            <a:avLst/>
          </a:prstGeom>
          <a:solidFill>
            <a:srgbClr val="DCEDFC"/>
          </a:solidFill>
        </p:spPr>
        <p:txBody>
          <a:bodyPr wrap="square" lIns="27432" tIns="18288" rIns="27432" bIns="18288" anchor="t" anchorCtr="0">
            <a:spAutoFit/>
          </a:bodyPr>
          <a:lstStyle/>
          <a:p>
            <a:pPr marL="228600" indent="-228600">
              <a:spcBef>
                <a:spcPts val="0"/>
              </a:spcBef>
              <a:spcAft>
                <a:spcPts val="0"/>
              </a:spcAft>
              <a:buClr>
                <a:srgbClr val="C45816"/>
              </a:buClr>
              <a:buSzPct val="150000"/>
              <a:buFont typeface="Wingdings" pitchFamily="2" charset="2"/>
              <a:buChar char="§"/>
              <a:defRPr/>
            </a:pPr>
            <a:r>
              <a:rPr lang="en-US" sz="1900" dirty="0" smtClean="0">
                <a:latin typeface="Calibri" pitchFamily="34" charset="0"/>
                <a:ea typeface="Times New Roman"/>
                <a:cs typeface="Calibri" pitchFamily="34" charset="0"/>
              </a:rPr>
              <a:t>Additional progress measures in 2014: STAAR-Modified, STAAR-Alternate, and English Language Learners (ELL).</a:t>
            </a:r>
            <a:endParaRPr lang="en-US" sz="1900" dirty="0" smtClean="0"/>
          </a:p>
        </p:txBody>
      </p:sp>
      <p:sp>
        <p:nvSpPr>
          <p:cNvPr id="14" name="Rectangle 13"/>
          <p:cNvSpPr/>
          <p:nvPr/>
        </p:nvSpPr>
        <p:spPr>
          <a:xfrm>
            <a:off x="8473440" y="6359176"/>
            <a:ext cx="2633472" cy="240066"/>
          </a:xfrm>
          <a:prstGeom prst="rect">
            <a:avLst/>
          </a:prstGeom>
          <a:solidFill>
            <a:srgbClr val="DCEDFC"/>
          </a:solidFill>
        </p:spPr>
        <p:txBody>
          <a:bodyPr wrap="square" lIns="27432" tIns="27432" rIns="27432" bIns="27432">
            <a:spAutoFit/>
          </a:bodyPr>
          <a:lstStyle/>
          <a:p>
            <a:pPr algn="ctr">
              <a:buClr>
                <a:srgbClr val="C45816"/>
              </a:buClr>
              <a:buSzPct val="150000"/>
            </a:pPr>
            <a:r>
              <a:rPr lang="en-US" sz="1200" dirty="0" smtClean="0">
                <a:latin typeface="Calibri" pitchFamily="34" charset="0"/>
                <a:ea typeface="ＭＳ Ｐゴシック" pitchFamily="34" charset="-128"/>
              </a:rPr>
              <a:t>Shaded areas are new for 2014</a:t>
            </a:r>
          </a:p>
        </p:txBody>
      </p:sp>
    </p:spTree>
    <p:extLst>
      <p:ext uri="{BB962C8B-B14F-4D97-AF65-F5344CB8AC3E}">
        <p14:creationId xmlns:p14="http://schemas.microsoft.com/office/powerpoint/2010/main" val="2615134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69844" y="536713"/>
            <a:ext cx="10972800" cy="1143000"/>
          </a:xfrm>
        </p:spPr>
        <p:txBody>
          <a:bodyPr/>
          <a:lstStyle/>
          <a:p>
            <a:r>
              <a:rPr lang="en-US" dirty="0" smtClean="0"/>
              <a:t>How is Growth Defined?</a:t>
            </a:r>
            <a:endParaRPr lang="en-US" dirty="0"/>
          </a:p>
        </p:txBody>
      </p:sp>
      <p:sp>
        <p:nvSpPr>
          <p:cNvPr id="6" name="Content Placeholder 5"/>
          <p:cNvSpPr>
            <a:spLocks noGrp="1"/>
          </p:cNvSpPr>
          <p:nvPr>
            <p:ph idx="1"/>
          </p:nvPr>
        </p:nvSpPr>
        <p:spPr>
          <a:xfrm>
            <a:off x="609600" y="1600201"/>
            <a:ext cx="11176000" cy="4525963"/>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18" y="1564548"/>
            <a:ext cx="10553146" cy="5004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178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0574" y="513178"/>
            <a:ext cx="10972800" cy="944562"/>
          </a:xfrm>
        </p:spPr>
        <p:txBody>
          <a:bodyPr>
            <a:normAutofit/>
          </a:bodyPr>
          <a:lstStyle/>
          <a:p>
            <a:r>
              <a:rPr lang="en-US" sz="4800" dirty="0" smtClean="0"/>
              <a:t>Progress Numbers</a:t>
            </a:r>
            <a:endParaRPr lang="en-US" sz="4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41" t="24038" r="69282" b="21450"/>
          <a:stretch/>
        </p:blipFill>
        <p:spPr bwMode="auto">
          <a:xfrm>
            <a:off x="1641537" y="1278835"/>
            <a:ext cx="9331263" cy="531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142262" y="4313583"/>
            <a:ext cx="2032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67027" y="4618383"/>
            <a:ext cx="8400973" cy="30480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702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381000"/>
            <a:ext cx="10470797" cy="62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30400" y="381000"/>
            <a:ext cx="8026400" cy="523220"/>
          </a:xfrm>
          <a:prstGeom prst="rect">
            <a:avLst/>
          </a:prstGeom>
          <a:solidFill>
            <a:schemeClr val="bg1"/>
          </a:solidFill>
        </p:spPr>
        <p:txBody>
          <a:bodyPr wrap="square" rtlCol="0">
            <a:spAutoFit/>
          </a:bodyPr>
          <a:lstStyle/>
          <a:p>
            <a:pPr algn="ctr"/>
            <a:r>
              <a:rPr lang="en-US" sz="2800" dirty="0" smtClean="0">
                <a:solidFill>
                  <a:schemeClr val="tx2"/>
                </a:solidFill>
                <a:latin typeface="Times New Roman" pitchFamily="18" charset="0"/>
                <a:cs typeface="Times New Roman" pitchFamily="18" charset="0"/>
              </a:rPr>
              <a:t>How did they come up with 32 points?</a:t>
            </a:r>
            <a:endParaRPr lang="en-US" sz="28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4031053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2907321" y="1276963"/>
            <a:ext cx="6710811" cy="5306104"/>
            <a:chOff x="2678210" y="1182089"/>
            <a:chExt cx="4627407" cy="4799920"/>
          </a:xfrm>
        </p:grpSpPr>
        <p:sp>
          <p:nvSpPr>
            <p:cNvPr id="21" name="Rectangle 20"/>
            <p:cNvSpPr/>
            <p:nvPr/>
          </p:nvSpPr>
          <p:spPr>
            <a:xfrm>
              <a:off x="5888407" y="1981421"/>
              <a:ext cx="487485" cy="3582964"/>
            </a:xfrm>
            <a:prstGeom prst="rect">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fontAlgn="base">
                <a:spcBef>
                  <a:spcPct val="0"/>
                </a:spcBef>
                <a:spcAft>
                  <a:spcPct val="0"/>
                </a:spcAft>
                <a:defRPr/>
              </a:pPr>
              <a:endParaRPr lang="en-US" sz="2400">
                <a:solidFill>
                  <a:prstClr val="white"/>
                </a:solidFill>
              </a:endParaRPr>
            </a:p>
          </p:txBody>
        </p:sp>
        <p:sp>
          <p:nvSpPr>
            <p:cNvPr id="20" name="Rectangle 19"/>
            <p:cNvSpPr/>
            <p:nvPr/>
          </p:nvSpPr>
          <p:spPr>
            <a:xfrm>
              <a:off x="4434708" y="2014450"/>
              <a:ext cx="487485" cy="35815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sz="2400">
                <a:solidFill>
                  <a:prstClr val="white"/>
                </a:solidFill>
              </a:endParaRPr>
            </a:p>
          </p:txBody>
        </p:sp>
        <p:cxnSp>
          <p:nvCxnSpPr>
            <p:cNvPr id="24" name="Straight Connector 23"/>
            <p:cNvCxnSpPr/>
            <p:nvPr/>
          </p:nvCxnSpPr>
          <p:spPr>
            <a:xfrm flipV="1">
              <a:off x="3490387" y="1946955"/>
              <a:ext cx="0" cy="3651895"/>
            </a:xfrm>
            <a:prstGeom prst="line">
              <a:avLst/>
            </a:prstGeom>
            <a:ln w="38100">
              <a:solidFill>
                <a:srgbClr val="002060"/>
              </a:solidFill>
            </a:ln>
          </p:spPr>
          <p:style>
            <a:lnRef idx="1">
              <a:schemeClr val="accent5"/>
            </a:lnRef>
            <a:fillRef idx="0">
              <a:schemeClr val="accent5"/>
            </a:fillRef>
            <a:effectRef idx="0">
              <a:schemeClr val="accent5"/>
            </a:effectRef>
            <a:fontRef idx="minor">
              <a:schemeClr val="tx1"/>
            </a:fontRef>
          </p:style>
        </p:cxnSp>
        <p:cxnSp>
          <p:nvCxnSpPr>
            <p:cNvPr id="25" name="Straight Connector 24"/>
            <p:cNvCxnSpPr/>
            <p:nvPr/>
          </p:nvCxnSpPr>
          <p:spPr>
            <a:xfrm rot="16200000" flipV="1">
              <a:off x="5321377" y="3749286"/>
              <a:ext cx="0" cy="3650303"/>
            </a:xfrm>
            <a:prstGeom prst="line">
              <a:avLst/>
            </a:prstGeom>
            <a:ln w="38100">
              <a:solidFill>
                <a:srgbClr val="002060"/>
              </a:solidFill>
            </a:ln>
          </p:spPr>
          <p:style>
            <a:lnRef idx="1">
              <a:schemeClr val="accent5"/>
            </a:lnRef>
            <a:fillRef idx="0">
              <a:schemeClr val="accent5"/>
            </a:fillRef>
            <a:effectRef idx="0">
              <a:schemeClr val="accent5"/>
            </a:effectRef>
            <a:fontRef idx="minor">
              <a:schemeClr val="tx1"/>
            </a:fontRef>
          </p:style>
        </p:cxnSp>
        <p:sp>
          <p:nvSpPr>
            <p:cNvPr id="28" name="TextBox 27"/>
            <p:cNvSpPr txBox="1"/>
            <p:nvPr/>
          </p:nvSpPr>
          <p:spPr>
            <a:xfrm>
              <a:off x="4044699" y="5564385"/>
              <a:ext cx="1263959" cy="417624"/>
            </a:xfrm>
            <a:prstGeom prst="rect">
              <a:avLst/>
            </a:prstGeom>
            <a:noFill/>
          </p:spPr>
          <p:txBody>
            <a:bodyPr>
              <a:spAutoFit/>
            </a:bodyPr>
            <a:lstStyle/>
            <a:p>
              <a:pPr algn="ctr" defTabSz="457200" fontAlgn="base">
                <a:spcBef>
                  <a:spcPct val="0"/>
                </a:spcBef>
                <a:spcAft>
                  <a:spcPct val="0"/>
                </a:spcAft>
                <a:defRPr/>
              </a:pPr>
              <a:r>
                <a:rPr lang="en-US" sz="2400" dirty="0">
                  <a:solidFill>
                    <a:srgbClr val="002060"/>
                  </a:solidFill>
                  <a:latin typeface="Arial" charset="0"/>
                  <a:ea typeface="ＭＳ Ｐゴシック" pitchFamily="34" charset="-128"/>
                  <a:cs typeface="Arial" charset="0"/>
                </a:rPr>
                <a:t>Grade 4</a:t>
              </a:r>
            </a:p>
          </p:txBody>
        </p:sp>
        <p:sp>
          <p:nvSpPr>
            <p:cNvPr id="29" name="TextBox 28"/>
            <p:cNvSpPr txBox="1"/>
            <p:nvPr/>
          </p:nvSpPr>
          <p:spPr>
            <a:xfrm>
              <a:off x="5582112" y="5564385"/>
              <a:ext cx="1263959" cy="417624"/>
            </a:xfrm>
            <a:prstGeom prst="rect">
              <a:avLst/>
            </a:prstGeom>
            <a:noFill/>
          </p:spPr>
          <p:txBody>
            <a:bodyPr>
              <a:spAutoFit/>
            </a:bodyPr>
            <a:lstStyle/>
            <a:p>
              <a:pPr algn="ctr" defTabSz="457200" fontAlgn="base">
                <a:spcBef>
                  <a:spcPct val="0"/>
                </a:spcBef>
                <a:spcAft>
                  <a:spcPct val="0"/>
                </a:spcAft>
                <a:defRPr/>
              </a:pPr>
              <a:r>
                <a:rPr lang="en-US" sz="2400" dirty="0">
                  <a:solidFill>
                    <a:srgbClr val="002060"/>
                  </a:solidFill>
                  <a:latin typeface="Arial" charset="0"/>
                  <a:ea typeface="ＭＳ Ｐゴシック" pitchFamily="34" charset="-128"/>
                  <a:cs typeface="Arial" charset="0"/>
                </a:rPr>
                <a:t>Grade 5</a:t>
              </a:r>
            </a:p>
          </p:txBody>
        </p:sp>
        <p:sp>
          <p:nvSpPr>
            <p:cNvPr id="18" name="TextBox 17"/>
            <p:cNvSpPr txBox="1"/>
            <p:nvPr/>
          </p:nvSpPr>
          <p:spPr>
            <a:xfrm>
              <a:off x="2678210" y="1182089"/>
              <a:ext cx="4627407" cy="361941"/>
            </a:xfrm>
            <a:prstGeom prst="rect">
              <a:avLst/>
            </a:prstGeom>
            <a:noFill/>
          </p:spPr>
          <p:txBody>
            <a:bodyPr wrap="square">
              <a:spAutoFit/>
            </a:bodyPr>
            <a:lstStyle/>
            <a:p>
              <a:pPr algn="ctr" defTabSz="457200" fontAlgn="base">
                <a:spcBef>
                  <a:spcPct val="0"/>
                </a:spcBef>
                <a:spcAft>
                  <a:spcPct val="0"/>
                </a:spcAft>
                <a:defRPr/>
              </a:pPr>
              <a:r>
                <a:rPr lang="en-US" sz="2000" b="1" dirty="0">
                  <a:solidFill>
                    <a:srgbClr val="002060"/>
                  </a:solidFill>
                  <a:latin typeface="Arial" charset="0"/>
                  <a:ea typeface="ＭＳ Ｐゴシック" pitchFamily="34" charset="-128"/>
                  <a:cs typeface="Arial" charset="0"/>
                </a:rPr>
                <a:t>Expected Growth: 32 Points</a:t>
              </a:r>
            </a:p>
          </p:txBody>
        </p:sp>
      </p:grpSp>
      <p:grpSp>
        <p:nvGrpSpPr>
          <p:cNvPr id="8" name="Group 7"/>
          <p:cNvGrpSpPr>
            <a:grpSpLocks/>
          </p:cNvGrpSpPr>
          <p:nvPr/>
        </p:nvGrpSpPr>
        <p:grpSpPr bwMode="auto">
          <a:xfrm>
            <a:off x="5524501" y="4419600"/>
            <a:ext cx="2662767" cy="515938"/>
            <a:chOff x="4142682" y="4301720"/>
            <a:chExt cx="1997576" cy="517353"/>
          </a:xfrm>
        </p:grpSpPr>
        <p:sp>
          <p:nvSpPr>
            <p:cNvPr id="29732" name="TextBox 3"/>
            <p:cNvSpPr txBox="1">
              <a:spLocks noChangeArrowheads="1"/>
            </p:cNvSpPr>
            <p:nvPr/>
          </p:nvSpPr>
          <p:spPr bwMode="auto">
            <a:xfrm>
              <a:off x="4142682" y="4603629"/>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1281</a:t>
              </a:r>
            </a:p>
          </p:txBody>
        </p:sp>
        <p:sp>
          <p:nvSpPr>
            <p:cNvPr id="29733" name="TextBox 21"/>
            <p:cNvSpPr txBox="1">
              <a:spLocks noChangeArrowheads="1"/>
            </p:cNvSpPr>
            <p:nvPr/>
          </p:nvSpPr>
          <p:spPr bwMode="auto">
            <a:xfrm>
              <a:off x="5653148" y="4301720"/>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1324</a:t>
              </a:r>
            </a:p>
          </p:txBody>
        </p:sp>
        <p:cxnSp>
          <p:nvCxnSpPr>
            <p:cNvPr id="7" name="Straight Arrow Connector 6"/>
            <p:cNvCxnSpPr>
              <a:stCxn id="29732" idx="3"/>
              <a:endCxn id="29733" idx="1"/>
            </p:cNvCxnSpPr>
            <p:nvPr/>
          </p:nvCxnSpPr>
          <p:spPr>
            <a:xfrm flipV="1">
              <a:off x="4630167" y="4409966"/>
              <a:ext cx="1022606" cy="30086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4085167" y="4073525"/>
            <a:ext cx="4623405" cy="25400"/>
          </a:xfrm>
          <a:prstGeom prst="straightConnector1">
            <a:avLst/>
          </a:prstGeom>
          <a:ln w="38100">
            <a:solidFill>
              <a:srgbClr val="002060"/>
            </a:solidFill>
            <a:tailEnd type="triangle"/>
          </a:ln>
        </p:spPr>
        <p:style>
          <a:lnRef idx="1">
            <a:schemeClr val="accent5"/>
          </a:lnRef>
          <a:fillRef idx="0">
            <a:schemeClr val="accent5"/>
          </a:fillRef>
          <a:effectRef idx="0">
            <a:schemeClr val="accent5"/>
          </a:effectRef>
          <a:fontRef idx="minor">
            <a:schemeClr val="tx1"/>
          </a:fontRef>
        </p:style>
      </p:cxnSp>
      <p:sp>
        <p:nvSpPr>
          <p:cNvPr id="11" name="Rectangle 10"/>
          <p:cNvSpPr/>
          <p:nvPr/>
        </p:nvSpPr>
        <p:spPr>
          <a:xfrm>
            <a:off x="582085" y="3989388"/>
            <a:ext cx="3373967" cy="400050"/>
          </a:xfrm>
          <a:prstGeom prst="rect">
            <a:avLst/>
          </a:prstGeom>
        </p:spPr>
        <p:txBody>
          <a:bodyPr>
            <a:spAutoFit/>
          </a:bodyPr>
          <a:lstStyle/>
          <a:p>
            <a:pPr algn="r" defTabSz="457200" fontAlgn="base">
              <a:spcBef>
                <a:spcPct val="0"/>
              </a:spcBef>
              <a:spcAft>
                <a:spcPct val="0"/>
              </a:spcAft>
              <a:defRPr/>
            </a:pPr>
            <a:r>
              <a:rPr lang="en-US" sz="2000" dirty="0">
                <a:solidFill>
                  <a:srgbClr val="002060"/>
                </a:solidFill>
                <a:latin typeface="Arial" charset="0"/>
                <a:ea typeface="ＭＳ Ｐゴシック" pitchFamily="34" charset="-128"/>
                <a:cs typeface="Arial" charset="0"/>
              </a:rPr>
              <a:t>Phase-In 1 Level </a:t>
            </a:r>
            <a:r>
              <a:rPr lang="en-US" sz="2000" dirty="0" smtClean="0">
                <a:solidFill>
                  <a:srgbClr val="002060"/>
                </a:solidFill>
                <a:latin typeface="Arial" charset="0"/>
                <a:ea typeface="ＭＳ Ｐゴシック" pitchFamily="34" charset="-128"/>
                <a:cs typeface="Arial" charset="0"/>
              </a:rPr>
              <a:t>II</a:t>
            </a:r>
            <a:endParaRPr lang="en-US" sz="2000" dirty="0">
              <a:solidFill>
                <a:srgbClr val="002060"/>
              </a:solidFill>
              <a:latin typeface="Arial" charset="0"/>
              <a:ea typeface="ＭＳ Ｐゴシック" pitchFamily="34" charset="-128"/>
              <a:cs typeface="Arial" charset="0"/>
            </a:endParaRPr>
          </a:p>
        </p:txBody>
      </p:sp>
      <p:grpSp>
        <p:nvGrpSpPr>
          <p:cNvPr id="30" name="Group 29"/>
          <p:cNvGrpSpPr>
            <a:grpSpLocks/>
          </p:cNvGrpSpPr>
          <p:nvPr/>
        </p:nvGrpSpPr>
        <p:grpSpPr bwMode="auto">
          <a:xfrm>
            <a:off x="5488518" y="3773488"/>
            <a:ext cx="2662767" cy="292100"/>
            <a:chOff x="4142682" y="4528148"/>
            <a:chExt cx="1997576" cy="290925"/>
          </a:xfrm>
        </p:grpSpPr>
        <p:sp>
          <p:nvSpPr>
            <p:cNvPr id="29729" name="TextBox 32"/>
            <p:cNvSpPr txBox="1">
              <a:spLocks noChangeArrowheads="1"/>
            </p:cNvSpPr>
            <p:nvPr/>
          </p:nvSpPr>
          <p:spPr bwMode="auto">
            <a:xfrm>
              <a:off x="4142682" y="4603629"/>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1450</a:t>
              </a:r>
            </a:p>
          </p:txBody>
        </p:sp>
        <p:sp>
          <p:nvSpPr>
            <p:cNvPr id="29730" name="TextBox 33"/>
            <p:cNvSpPr txBox="1">
              <a:spLocks noChangeArrowheads="1"/>
            </p:cNvSpPr>
            <p:nvPr/>
          </p:nvSpPr>
          <p:spPr bwMode="auto">
            <a:xfrm>
              <a:off x="5653148" y="4528148"/>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1458</a:t>
              </a:r>
            </a:p>
          </p:txBody>
        </p:sp>
        <p:cxnSp>
          <p:nvCxnSpPr>
            <p:cNvPr id="35" name="Straight Arrow Connector 34"/>
            <p:cNvCxnSpPr>
              <a:stCxn id="29729" idx="3"/>
              <a:endCxn id="29730" idx="1"/>
            </p:cNvCxnSpPr>
            <p:nvPr/>
          </p:nvCxnSpPr>
          <p:spPr>
            <a:xfrm flipV="1">
              <a:off x="4630166" y="4635664"/>
              <a:ext cx="1022606" cy="7589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p:cNvCxnSpPr/>
          <p:nvPr/>
        </p:nvCxnSpPr>
        <p:spPr>
          <a:xfrm>
            <a:off x="4085167" y="2727325"/>
            <a:ext cx="4623405" cy="0"/>
          </a:xfrm>
          <a:prstGeom prst="straightConnector1">
            <a:avLst/>
          </a:prstGeom>
          <a:ln w="38100">
            <a:solidFill>
              <a:srgbClr val="002060"/>
            </a:solidFill>
            <a:tailEnd type="triangle"/>
          </a:ln>
        </p:spPr>
        <p:style>
          <a:lnRef idx="1">
            <a:schemeClr val="accent5"/>
          </a:lnRef>
          <a:fillRef idx="0">
            <a:schemeClr val="accent5"/>
          </a:fillRef>
          <a:effectRef idx="0">
            <a:schemeClr val="accent5"/>
          </a:effectRef>
          <a:fontRef idx="minor">
            <a:schemeClr val="tx1"/>
          </a:fontRef>
        </p:style>
      </p:cxnSp>
      <p:sp>
        <p:nvSpPr>
          <p:cNvPr id="39" name="TextBox 38"/>
          <p:cNvSpPr txBox="1"/>
          <p:nvPr/>
        </p:nvSpPr>
        <p:spPr>
          <a:xfrm>
            <a:off x="1566333" y="2500313"/>
            <a:ext cx="2345267" cy="400050"/>
          </a:xfrm>
          <a:prstGeom prst="rect">
            <a:avLst/>
          </a:prstGeom>
          <a:noFill/>
        </p:spPr>
        <p:txBody>
          <a:bodyPr>
            <a:spAutoFit/>
          </a:bodyPr>
          <a:lstStyle/>
          <a:p>
            <a:pPr algn="r" defTabSz="457200" fontAlgn="base">
              <a:spcBef>
                <a:spcPct val="0"/>
              </a:spcBef>
              <a:spcAft>
                <a:spcPct val="0"/>
              </a:spcAft>
              <a:defRPr/>
            </a:pPr>
            <a:r>
              <a:rPr lang="en-US" sz="2000" dirty="0">
                <a:solidFill>
                  <a:srgbClr val="002060"/>
                </a:solidFill>
                <a:latin typeface="Arial" charset="0"/>
                <a:ea typeface="ＭＳ Ｐゴシック" pitchFamily="34" charset="-128"/>
                <a:cs typeface="Arial" charset="0"/>
              </a:rPr>
              <a:t>Level </a:t>
            </a:r>
            <a:r>
              <a:rPr lang="en-US" sz="2000" dirty="0" smtClean="0">
                <a:solidFill>
                  <a:srgbClr val="002060"/>
                </a:solidFill>
                <a:latin typeface="Arial" charset="0"/>
                <a:ea typeface="ＭＳ Ｐゴシック" pitchFamily="34" charset="-128"/>
                <a:cs typeface="Arial" charset="0"/>
              </a:rPr>
              <a:t>III</a:t>
            </a:r>
            <a:endParaRPr lang="en-US" sz="2000" dirty="0">
              <a:solidFill>
                <a:srgbClr val="002060"/>
              </a:solidFill>
              <a:latin typeface="Arial" charset="0"/>
              <a:ea typeface="ＭＳ Ｐゴシック" pitchFamily="34" charset="-128"/>
              <a:cs typeface="Arial" charset="0"/>
            </a:endParaRPr>
          </a:p>
        </p:txBody>
      </p:sp>
      <p:grpSp>
        <p:nvGrpSpPr>
          <p:cNvPr id="40" name="Group 39"/>
          <p:cNvGrpSpPr>
            <a:grpSpLocks/>
          </p:cNvGrpSpPr>
          <p:nvPr/>
        </p:nvGrpSpPr>
        <p:grpSpPr bwMode="auto">
          <a:xfrm>
            <a:off x="5488518" y="3543301"/>
            <a:ext cx="2662767" cy="517525"/>
            <a:chOff x="4142682" y="4301720"/>
            <a:chExt cx="1997576" cy="517353"/>
          </a:xfrm>
        </p:grpSpPr>
        <p:sp>
          <p:nvSpPr>
            <p:cNvPr id="29726" name="TextBox 41"/>
            <p:cNvSpPr txBox="1">
              <a:spLocks noChangeArrowheads="1"/>
            </p:cNvSpPr>
            <p:nvPr/>
          </p:nvSpPr>
          <p:spPr bwMode="auto">
            <a:xfrm>
              <a:off x="4142682" y="4603629"/>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1450</a:t>
              </a:r>
            </a:p>
          </p:txBody>
        </p:sp>
        <p:sp>
          <p:nvSpPr>
            <p:cNvPr id="29727" name="TextBox 43"/>
            <p:cNvSpPr txBox="1">
              <a:spLocks noChangeArrowheads="1"/>
            </p:cNvSpPr>
            <p:nvPr/>
          </p:nvSpPr>
          <p:spPr bwMode="auto">
            <a:xfrm>
              <a:off x="5653148" y="4301720"/>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1505</a:t>
              </a:r>
            </a:p>
          </p:txBody>
        </p:sp>
        <p:cxnSp>
          <p:nvCxnSpPr>
            <p:cNvPr id="45" name="Straight Arrow Connector 44"/>
            <p:cNvCxnSpPr>
              <a:stCxn id="29726" idx="3"/>
              <a:endCxn id="29727" idx="1"/>
            </p:cNvCxnSpPr>
            <p:nvPr/>
          </p:nvCxnSpPr>
          <p:spPr>
            <a:xfrm flipV="1">
              <a:off x="4630166" y="4409634"/>
              <a:ext cx="1022606" cy="30152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a:grpSpLocks/>
          </p:cNvGrpSpPr>
          <p:nvPr/>
        </p:nvGrpSpPr>
        <p:grpSpPr bwMode="auto">
          <a:xfrm>
            <a:off x="5524501" y="2392364"/>
            <a:ext cx="2662767" cy="261937"/>
            <a:chOff x="4142682" y="4603629"/>
            <a:chExt cx="1997576" cy="261889"/>
          </a:xfrm>
        </p:grpSpPr>
        <p:sp>
          <p:nvSpPr>
            <p:cNvPr id="29723" name="TextBox 46"/>
            <p:cNvSpPr txBox="1">
              <a:spLocks noChangeArrowheads="1"/>
            </p:cNvSpPr>
            <p:nvPr/>
          </p:nvSpPr>
          <p:spPr bwMode="auto">
            <a:xfrm>
              <a:off x="4142682" y="4603629"/>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1686</a:t>
              </a:r>
            </a:p>
          </p:txBody>
        </p:sp>
        <p:sp>
          <p:nvSpPr>
            <p:cNvPr id="29724" name="TextBox 47"/>
            <p:cNvSpPr txBox="1">
              <a:spLocks noChangeArrowheads="1"/>
            </p:cNvSpPr>
            <p:nvPr/>
          </p:nvSpPr>
          <p:spPr bwMode="auto">
            <a:xfrm>
              <a:off x="5653148" y="4650074"/>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1684</a:t>
              </a:r>
            </a:p>
          </p:txBody>
        </p:sp>
        <p:cxnSp>
          <p:nvCxnSpPr>
            <p:cNvPr id="49" name="Straight Arrow Connector 48"/>
            <p:cNvCxnSpPr>
              <a:stCxn id="29723" idx="3"/>
              <a:endCxn id="29724" idx="1"/>
            </p:cNvCxnSpPr>
            <p:nvPr/>
          </p:nvCxnSpPr>
          <p:spPr>
            <a:xfrm>
              <a:off x="4630167" y="4711559"/>
              <a:ext cx="1022606" cy="4602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a:grpSpLocks/>
          </p:cNvGrpSpPr>
          <p:nvPr/>
        </p:nvGrpSpPr>
        <p:grpSpPr bwMode="auto">
          <a:xfrm>
            <a:off x="9618134" y="4148139"/>
            <a:ext cx="1403351" cy="1339230"/>
            <a:chOff x="7229124" y="3845714"/>
            <a:chExt cx="1053283" cy="1338847"/>
          </a:xfrm>
        </p:grpSpPr>
        <p:sp>
          <p:nvSpPr>
            <p:cNvPr id="13" name="Up Arrow 12"/>
            <p:cNvSpPr/>
            <p:nvPr/>
          </p:nvSpPr>
          <p:spPr>
            <a:xfrm>
              <a:off x="7229124" y="3845714"/>
              <a:ext cx="1053283" cy="1274398"/>
            </a:xfrm>
            <a:prstGeom prst="upArrow">
              <a:avLst/>
            </a:prstGeom>
            <a:gradFill>
              <a:gsLst>
                <a:gs pos="0">
                  <a:srgbClr val="5E9EFF"/>
                </a:gs>
                <a:gs pos="39999">
                  <a:srgbClr val="85C2FF"/>
                </a:gs>
                <a:gs pos="70000">
                  <a:srgbClr val="C4D6EB"/>
                </a:gs>
                <a:gs pos="100000">
                  <a:srgbClr val="FFEBFA"/>
                </a:gs>
              </a:gsLst>
              <a:lin ang="16200000" scaled="0"/>
            </a:gradFill>
            <a:ln>
              <a:solidFill>
                <a:schemeClr val="tx2"/>
              </a:solidFill>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457200" fontAlgn="base">
                <a:spcBef>
                  <a:spcPct val="0"/>
                </a:spcBef>
                <a:spcAft>
                  <a:spcPct val="0"/>
                </a:spcAft>
                <a:defRPr/>
              </a:pPr>
              <a:endParaRPr lang="en-US" sz="2400" b="1" dirty="0">
                <a:solidFill>
                  <a:prstClr val="black"/>
                </a:solidFill>
              </a:endParaRPr>
            </a:p>
          </p:txBody>
        </p:sp>
        <p:sp>
          <p:nvSpPr>
            <p:cNvPr id="14" name="Rectangle 13"/>
            <p:cNvSpPr/>
            <p:nvPr/>
          </p:nvSpPr>
          <p:spPr>
            <a:xfrm rot="5400000">
              <a:off x="7097762" y="4399505"/>
              <a:ext cx="1316010" cy="254101"/>
            </a:xfrm>
            <a:prstGeom prst="rect">
              <a:avLst/>
            </a:prstGeom>
          </p:spPr>
          <p:txBody>
            <a:bodyPr wrap="none">
              <a:spAutoFit/>
            </a:bodyPr>
            <a:lstStyle/>
            <a:p>
              <a:pPr algn="ctr" defTabSz="457200" fontAlgn="base">
                <a:spcBef>
                  <a:spcPct val="0"/>
                </a:spcBef>
                <a:spcAft>
                  <a:spcPct val="0"/>
                </a:spcAft>
                <a:defRPr/>
              </a:pPr>
              <a:r>
                <a:rPr lang="en-US" sz="1600" b="1" dirty="0">
                  <a:solidFill>
                    <a:prstClr val="black">
                      <a:lumMod val="95000"/>
                      <a:lumOff val="5000"/>
                    </a:prstClr>
                  </a:solidFill>
                  <a:latin typeface="Arial" charset="0"/>
                  <a:ea typeface="ＭＳ Ｐゴシック" pitchFamily="34" charset="-128"/>
                  <a:cs typeface="Arial" charset="0"/>
                </a:rPr>
                <a:t>Met Growth</a:t>
              </a:r>
            </a:p>
          </p:txBody>
        </p:sp>
      </p:grpSp>
      <p:grpSp>
        <p:nvGrpSpPr>
          <p:cNvPr id="50" name="Group 49"/>
          <p:cNvGrpSpPr>
            <a:grpSpLocks/>
          </p:cNvGrpSpPr>
          <p:nvPr/>
        </p:nvGrpSpPr>
        <p:grpSpPr bwMode="auto">
          <a:xfrm>
            <a:off x="9618134" y="3352800"/>
            <a:ext cx="1403351" cy="1382092"/>
            <a:chOff x="8117331" y="3836257"/>
            <a:chExt cx="1053283" cy="1382232"/>
          </a:xfrm>
        </p:grpSpPr>
        <p:sp>
          <p:nvSpPr>
            <p:cNvPr id="51" name="Up Arrow 50"/>
            <p:cNvSpPr/>
            <p:nvPr/>
          </p:nvSpPr>
          <p:spPr>
            <a:xfrm>
              <a:off x="8117331" y="3836257"/>
              <a:ext cx="1053283" cy="1273304"/>
            </a:xfrm>
            <a:prstGeom prst="upArrow">
              <a:avLst/>
            </a:prstGeom>
            <a:gradFill>
              <a:gsLst>
                <a:gs pos="0">
                  <a:srgbClr val="5E9EFF"/>
                </a:gs>
                <a:gs pos="39999">
                  <a:srgbClr val="85C2FF"/>
                </a:gs>
                <a:gs pos="70000">
                  <a:srgbClr val="C4D6EB"/>
                </a:gs>
                <a:gs pos="100000">
                  <a:srgbClr val="FFEBFA"/>
                </a:gs>
              </a:gsLst>
              <a:lin ang="16200000" scaled="0"/>
            </a:gradFill>
            <a:ln>
              <a:solidFill>
                <a:schemeClr val="tx2"/>
              </a:solidFill>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457200" fontAlgn="base">
                <a:spcBef>
                  <a:spcPct val="0"/>
                </a:spcBef>
                <a:spcAft>
                  <a:spcPct val="0"/>
                </a:spcAft>
                <a:defRPr/>
              </a:pPr>
              <a:endParaRPr lang="en-US" sz="2400" b="1" dirty="0">
                <a:solidFill>
                  <a:prstClr val="black"/>
                </a:solidFill>
              </a:endParaRPr>
            </a:p>
          </p:txBody>
        </p:sp>
        <p:sp>
          <p:nvSpPr>
            <p:cNvPr id="52" name="Rectangle 51"/>
            <p:cNvSpPr/>
            <p:nvPr/>
          </p:nvSpPr>
          <p:spPr>
            <a:xfrm rot="5400000">
              <a:off x="7996834" y="4433179"/>
              <a:ext cx="1316519" cy="254101"/>
            </a:xfrm>
            <a:prstGeom prst="rect">
              <a:avLst/>
            </a:prstGeom>
          </p:spPr>
          <p:txBody>
            <a:bodyPr wrap="none">
              <a:spAutoFit/>
            </a:bodyPr>
            <a:lstStyle/>
            <a:p>
              <a:pPr algn="ctr" defTabSz="457200" fontAlgn="base">
                <a:spcBef>
                  <a:spcPct val="0"/>
                </a:spcBef>
                <a:spcAft>
                  <a:spcPct val="0"/>
                </a:spcAft>
                <a:defRPr/>
              </a:pPr>
              <a:r>
                <a:rPr lang="en-US" sz="1600" b="1" dirty="0">
                  <a:solidFill>
                    <a:prstClr val="black">
                      <a:lumMod val="95000"/>
                      <a:lumOff val="5000"/>
                    </a:prstClr>
                  </a:solidFill>
                  <a:latin typeface="Arial" charset="0"/>
                  <a:ea typeface="ＭＳ Ｐゴシック" pitchFamily="34" charset="-128"/>
                  <a:cs typeface="Arial" charset="0"/>
                </a:rPr>
                <a:t>Met Growth</a:t>
              </a:r>
            </a:p>
          </p:txBody>
        </p:sp>
      </p:grpSp>
      <p:grpSp>
        <p:nvGrpSpPr>
          <p:cNvPr id="53" name="Group 52"/>
          <p:cNvGrpSpPr>
            <a:grpSpLocks/>
          </p:cNvGrpSpPr>
          <p:nvPr/>
        </p:nvGrpSpPr>
        <p:grpSpPr bwMode="auto">
          <a:xfrm>
            <a:off x="9544352" y="2142674"/>
            <a:ext cx="1405467" cy="1339230"/>
            <a:chOff x="7229124" y="3845715"/>
            <a:chExt cx="1053283" cy="1338846"/>
          </a:xfrm>
        </p:grpSpPr>
        <p:sp>
          <p:nvSpPr>
            <p:cNvPr id="54" name="Up Arrow 53"/>
            <p:cNvSpPr/>
            <p:nvPr/>
          </p:nvSpPr>
          <p:spPr>
            <a:xfrm>
              <a:off x="7229124" y="3845715"/>
              <a:ext cx="1053283" cy="1274397"/>
            </a:xfrm>
            <a:prstGeom prst="upArrow">
              <a:avLst/>
            </a:prstGeom>
            <a:gradFill>
              <a:gsLst>
                <a:gs pos="0">
                  <a:srgbClr val="5E9EFF"/>
                </a:gs>
                <a:gs pos="39999">
                  <a:srgbClr val="85C2FF"/>
                </a:gs>
                <a:gs pos="70000">
                  <a:srgbClr val="C4D6EB"/>
                </a:gs>
                <a:gs pos="100000">
                  <a:srgbClr val="FFEBFA"/>
                </a:gs>
              </a:gsLst>
              <a:lin ang="16200000" scaled="0"/>
            </a:gradFill>
            <a:ln>
              <a:solidFill>
                <a:schemeClr val="tx2"/>
              </a:solidFill>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457200" fontAlgn="base">
                <a:spcBef>
                  <a:spcPct val="0"/>
                </a:spcBef>
                <a:spcAft>
                  <a:spcPct val="0"/>
                </a:spcAft>
                <a:defRPr/>
              </a:pPr>
              <a:endParaRPr lang="en-US" sz="2400" b="1" dirty="0">
                <a:solidFill>
                  <a:prstClr val="black"/>
                </a:solidFill>
              </a:endParaRPr>
            </a:p>
          </p:txBody>
        </p:sp>
        <p:sp>
          <p:nvSpPr>
            <p:cNvPr id="55" name="Rectangle 54"/>
            <p:cNvSpPr/>
            <p:nvPr/>
          </p:nvSpPr>
          <p:spPr>
            <a:xfrm rot="5400000">
              <a:off x="7097761" y="4399697"/>
              <a:ext cx="1316009" cy="253719"/>
            </a:xfrm>
            <a:prstGeom prst="rect">
              <a:avLst/>
            </a:prstGeom>
          </p:spPr>
          <p:txBody>
            <a:bodyPr wrap="none">
              <a:spAutoFit/>
            </a:bodyPr>
            <a:lstStyle/>
            <a:p>
              <a:pPr algn="ctr" defTabSz="457200" fontAlgn="base">
                <a:spcBef>
                  <a:spcPct val="0"/>
                </a:spcBef>
                <a:spcAft>
                  <a:spcPct val="0"/>
                </a:spcAft>
                <a:defRPr/>
              </a:pPr>
              <a:r>
                <a:rPr lang="en-US" sz="1600" b="1" dirty="0">
                  <a:solidFill>
                    <a:prstClr val="black">
                      <a:lumMod val="95000"/>
                      <a:lumOff val="5000"/>
                    </a:prstClr>
                  </a:solidFill>
                  <a:latin typeface="Arial" charset="0"/>
                  <a:ea typeface="ＭＳ Ｐゴシック" pitchFamily="34" charset="-128"/>
                  <a:cs typeface="Arial" charset="0"/>
                </a:rPr>
                <a:t>Met Growth</a:t>
              </a:r>
            </a:p>
          </p:txBody>
        </p:sp>
      </p:grpSp>
      <p:grpSp>
        <p:nvGrpSpPr>
          <p:cNvPr id="56" name="Group 55"/>
          <p:cNvGrpSpPr>
            <a:grpSpLocks/>
          </p:cNvGrpSpPr>
          <p:nvPr/>
        </p:nvGrpSpPr>
        <p:grpSpPr bwMode="auto">
          <a:xfrm>
            <a:off x="9582151" y="3186113"/>
            <a:ext cx="1405467" cy="1274762"/>
            <a:chOff x="8031627" y="3929561"/>
            <a:chExt cx="1053283" cy="1273633"/>
          </a:xfrm>
        </p:grpSpPr>
        <p:sp>
          <p:nvSpPr>
            <p:cNvPr id="57" name="Up Arrow 56"/>
            <p:cNvSpPr/>
            <p:nvPr/>
          </p:nvSpPr>
          <p:spPr>
            <a:xfrm rot="10800000">
              <a:off x="8031627" y="3929561"/>
              <a:ext cx="1053283" cy="1273633"/>
            </a:xfrm>
            <a:prstGeom prst="upArrow">
              <a:avLst/>
            </a:prstGeom>
            <a:gradFill>
              <a:gsLst>
                <a:gs pos="0">
                  <a:srgbClr val="FF0000"/>
                </a:gs>
                <a:gs pos="100000">
                  <a:srgbClr val="FFABAB"/>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lIns="0" tIns="0" rIns="0" bIns="0" anchor="ctr"/>
            <a:lstStyle/>
            <a:p>
              <a:pPr algn="ctr" defTabSz="457200" fontAlgn="base">
                <a:spcBef>
                  <a:spcPct val="0"/>
                </a:spcBef>
                <a:spcAft>
                  <a:spcPct val="0"/>
                </a:spcAft>
                <a:defRPr/>
              </a:pPr>
              <a:endParaRPr lang="en-US" sz="2400" b="1" dirty="0">
                <a:solidFill>
                  <a:prstClr val="black"/>
                </a:solidFill>
              </a:endParaRPr>
            </a:p>
          </p:txBody>
        </p:sp>
        <p:sp>
          <p:nvSpPr>
            <p:cNvPr id="58" name="Rectangle 57"/>
            <p:cNvSpPr/>
            <p:nvPr/>
          </p:nvSpPr>
          <p:spPr>
            <a:xfrm rot="5400000">
              <a:off x="8115026" y="4348317"/>
              <a:ext cx="937246" cy="253719"/>
            </a:xfrm>
            <a:prstGeom prst="rect">
              <a:avLst/>
            </a:prstGeom>
          </p:spPr>
          <p:txBody>
            <a:bodyPr wrap="none">
              <a:spAutoFit/>
            </a:bodyPr>
            <a:lstStyle/>
            <a:p>
              <a:pPr algn="ctr" defTabSz="457200" fontAlgn="base">
                <a:spcBef>
                  <a:spcPct val="0"/>
                </a:spcBef>
                <a:spcAft>
                  <a:spcPct val="0"/>
                </a:spcAft>
                <a:defRPr/>
              </a:pPr>
              <a:r>
                <a:rPr lang="en-US" sz="1600" b="1" dirty="0">
                  <a:solidFill>
                    <a:prstClr val="black">
                      <a:lumMod val="95000"/>
                      <a:lumOff val="5000"/>
                    </a:prstClr>
                  </a:solidFill>
                  <a:latin typeface="Arial" charset="0"/>
                  <a:ea typeface="ＭＳ Ｐゴシック" pitchFamily="34" charset="-128"/>
                  <a:cs typeface="Arial" charset="0"/>
                </a:rPr>
                <a:t>Not Met</a:t>
              </a:r>
            </a:p>
          </p:txBody>
        </p:sp>
      </p:grpSp>
      <p:sp>
        <p:nvSpPr>
          <p:cNvPr id="59" name="Title 1"/>
          <p:cNvSpPr>
            <a:spLocks noGrp="1"/>
          </p:cNvSpPr>
          <p:nvPr>
            <p:ph type="title" idx="4294967295"/>
          </p:nvPr>
        </p:nvSpPr>
        <p:spPr>
          <a:xfrm>
            <a:off x="846138" y="950913"/>
            <a:ext cx="11345862" cy="630237"/>
          </a:xfrm>
        </p:spPr>
        <p:txBody>
          <a:bodyPr>
            <a:noAutofit/>
          </a:bodyPr>
          <a:lstStyle/>
          <a:p>
            <a:r>
              <a:rPr lang="en-US" sz="3200" dirty="0">
                <a:solidFill>
                  <a:schemeClr val="tx2"/>
                </a:solidFill>
                <a:ea typeface="ＭＳ Ｐゴシック" pitchFamily="34" charset="-128"/>
              </a:rPr>
              <a:t>STAAR </a:t>
            </a:r>
            <a:r>
              <a:rPr lang="en-US" sz="3200" dirty="0" smtClean="0">
                <a:solidFill>
                  <a:schemeClr val="tx2"/>
                </a:solidFill>
                <a:ea typeface="ＭＳ Ｐゴシック" pitchFamily="34" charset="-128"/>
              </a:rPr>
              <a:t> Grade 5 Reading Example</a:t>
            </a:r>
            <a:r>
              <a:rPr lang="en-US" sz="3200" dirty="0">
                <a:solidFill>
                  <a:schemeClr val="tx2"/>
                </a:solidFill>
                <a:ea typeface="ＭＳ Ｐゴシック" pitchFamily="34" charset="-128"/>
              </a:rPr>
              <a:t/>
            </a:r>
            <a:br>
              <a:rPr lang="en-US" sz="3200" dirty="0">
                <a:solidFill>
                  <a:schemeClr val="tx2"/>
                </a:solidFill>
                <a:ea typeface="ＭＳ Ｐゴシック" pitchFamily="34" charset="-128"/>
              </a:rPr>
            </a:br>
            <a:endParaRPr lang="en-US" sz="3200" dirty="0" smtClean="0">
              <a:solidFill>
                <a:schemeClr val="tx2"/>
              </a:solidFill>
              <a:latin typeface="Goudy Old Style" charset="0"/>
            </a:endParaRPr>
          </a:p>
        </p:txBody>
      </p:sp>
    </p:spTree>
    <p:extLst>
      <p:ext uri="{BB962C8B-B14F-4D97-AF65-F5344CB8AC3E}">
        <p14:creationId xmlns:p14="http://schemas.microsoft.com/office/powerpoint/2010/main" val="3054568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xit" presetSubtype="0" fill="hold" nodeType="with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xit" presetSubtype="0" fill="hold" nodeType="withEffect">
                                  <p:stCondLst>
                                    <p:cond delay="0"/>
                                  </p:stCondLst>
                                  <p:childTnLst>
                                    <p:animEffect transition="out" filter="fade">
                                      <p:cBhvr>
                                        <p:cTn id="32" dur="500"/>
                                        <p:tgtEl>
                                          <p:spTgt spid="56"/>
                                        </p:tgtEl>
                                      </p:cBhvr>
                                    </p:animEffect>
                                    <p:set>
                                      <p:cBhvr>
                                        <p:cTn id="33" dur="1" fill="hold">
                                          <p:stCondLst>
                                            <p:cond delay="499"/>
                                          </p:stCondLst>
                                        </p:cTn>
                                        <p:tgtEl>
                                          <p:spTgt spid="56"/>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xit" presetSubtype="0" fill="hold" nodeType="withEffect">
                                  <p:stCondLst>
                                    <p:cond delay="0"/>
                                  </p:stCondLst>
                                  <p:childTnLst>
                                    <p:animEffect transition="out" filter="fade">
                                      <p:cBhvr>
                                        <p:cTn id="45" dur="500"/>
                                        <p:tgtEl>
                                          <p:spTgt spid="50"/>
                                        </p:tgtEl>
                                      </p:cBhvr>
                                    </p:animEffect>
                                    <p:set>
                                      <p:cBhvr>
                                        <p:cTn id="46" dur="1" fill="hold">
                                          <p:stCondLst>
                                            <p:cond delay="499"/>
                                          </p:stCondLst>
                                        </p:cTn>
                                        <p:tgtEl>
                                          <p:spTgt spid="50"/>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Title 3"/>
          <p:cNvSpPr>
            <a:spLocks noGrp="1"/>
          </p:cNvSpPr>
          <p:nvPr>
            <p:ph type="title"/>
          </p:nvPr>
        </p:nvSpPr>
        <p:spPr>
          <a:xfrm>
            <a:off x="914400" y="152400"/>
            <a:ext cx="10607040" cy="1447800"/>
          </a:xfrm>
          <a:solidFill>
            <a:srgbClr val="927AAD"/>
          </a:solidFill>
        </p:spPr>
        <p:txBody>
          <a:bodyPr>
            <a:normAutofit/>
          </a:bodyPr>
          <a:lstStyle/>
          <a:p>
            <a:pPr>
              <a:lnSpc>
                <a:spcPts val="3200"/>
              </a:lnSpc>
            </a:pPr>
            <a:r>
              <a:rPr lang="en-US" sz="3000" b="1" dirty="0" smtClean="0">
                <a:solidFill>
                  <a:schemeClr val="bg1"/>
                </a:solidFill>
                <a:latin typeface="Goudy Old Style" pitchFamily="18" charset="0"/>
                <a:ea typeface="ＭＳ Ｐゴシック" pitchFamily="34" charset="-128"/>
              </a:rPr>
              <a:t>Index 3: Closing Performance Gaps</a:t>
            </a:r>
            <a:br>
              <a:rPr lang="en-US" sz="3000" b="1" dirty="0" smtClean="0">
                <a:solidFill>
                  <a:schemeClr val="bg1"/>
                </a:solidFill>
                <a:latin typeface="Goudy Old Style" pitchFamily="18" charset="0"/>
                <a:ea typeface="ＭＳ Ｐゴシック" pitchFamily="34" charset="-128"/>
              </a:rPr>
            </a:br>
            <a:r>
              <a:rPr lang="en-US" sz="2800" dirty="0">
                <a:solidFill>
                  <a:schemeClr val="bg1"/>
                </a:solidFill>
              </a:rPr>
              <a:t>2014 Target: 5th percentile based on campus type, district 5th percentile across all campus types </a:t>
            </a:r>
            <a:endParaRPr lang="en-US" sz="3000" b="1" dirty="0" smtClean="0">
              <a:solidFill>
                <a:schemeClr val="bg1"/>
              </a:solidFill>
              <a:latin typeface="Goudy Old Style" pitchFamily="18" charset="0"/>
              <a:ea typeface="ＭＳ Ｐゴシック" pitchFamily="34" charset="-128"/>
            </a:endParaRP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D12CD6AF-E198-439F-BCDE-F1D3ECE9EE6B}" type="slidenum">
              <a:rPr lang="en-US" smtClean="0">
                <a:latin typeface="+mn-lt"/>
                <a:ea typeface="+mn-ea"/>
                <a:cs typeface="+mn-cs"/>
              </a:rPr>
              <a:pPr fontAlgn="auto">
                <a:spcBef>
                  <a:spcPts val="0"/>
                </a:spcBef>
                <a:spcAft>
                  <a:spcPts val="0"/>
                </a:spcAft>
                <a:defRPr/>
              </a:pPr>
              <a:t>16</a:t>
            </a:fld>
            <a:endParaRPr lang="en-US" dirty="0">
              <a:latin typeface="+mn-lt"/>
              <a:ea typeface="+mn-ea"/>
              <a:cs typeface="+mn-cs"/>
            </a:endParaRPr>
          </a:p>
        </p:txBody>
      </p:sp>
      <p:sp>
        <p:nvSpPr>
          <p:cNvPr id="46087" name="Rectangle 1"/>
          <p:cNvSpPr>
            <a:spLocks noChangeArrowheads="1"/>
          </p:cNvSpPr>
          <p:nvPr/>
        </p:nvSpPr>
        <p:spPr bwMode="auto">
          <a:xfrm>
            <a:off x="914400" y="1524000"/>
            <a:ext cx="10723033" cy="1600438"/>
          </a:xfrm>
          <a:prstGeom prst="rect">
            <a:avLst/>
          </a:prstGeom>
          <a:noFill/>
          <a:ln w="9525">
            <a:noFill/>
            <a:miter lim="800000"/>
            <a:headEnd/>
            <a:tailEnd/>
          </a:ln>
        </p:spPr>
        <p:txBody>
          <a:bodyPr wrap="square" anchor="ctr">
            <a:spAutoFit/>
          </a:bodyPr>
          <a:lstStyle/>
          <a:p>
            <a:pPr eaLnBrk="0" hangingPunct="0"/>
            <a:endParaRPr lang="en-US" sz="1900" b="1" dirty="0" smtClean="0">
              <a:solidFill>
                <a:srgbClr val="7030A0"/>
              </a:solidFill>
              <a:latin typeface="Calibri" pitchFamily="34" charset="0"/>
              <a:cs typeface="Times New Roman" pitchFamily="18" charset="0"/>
            </a:endParaRPr>
          </a:p>
          <a:p>
            <a:pPr eaLnBrk="0" hangingPunct="0"/>
            <a:r>
              <a:rPr lang="en-US" sz="1900" b="1" dirty="0" smtClean="0">
                <a:solidFill>
                  <a:srgbClr val="7030A0"/>
                </a:solidFill>
                <a:latin typeface="Calibri" pitchFamily="34" charset="0"/>
                <a:cs typeface="Times New Roman" pitchFamily="18" charset="0"/>
              </a:rPr>
              <a:t>Index 3: </a:t>
            </a:r>
            <a:r>
              <a:rPr lang="en-US" sz="1900" b="1" dirty="0" smtClean="0">
                <a:latin typeface="Calibri" pitchFamily="34" charset="0"/>
                <a:cs typeface="Times New Roman" pitchFamily="18" charset="0"/>
              </a:rPr>
              <a:t>2013 Construction – Table 1</a:t>
            </a:r>
            <a:endParaRPr lang="en-US" sz="1900" b="1" dirty="0">
              <a:latin typeface="Calibri" pitchFamily="34" charset="0"/>
              <a:cs typeface="Times New Roman" pitchFamily="18" charset="0"/>
            </a:endParaRPr>
          </a:p>
          <a:p>
            <a:pPr eaLnBrk="0" hangingPunct="0"/>
            <a:r>
              <a:rPr lang="en-US" sz="2000" b="1" dirty="0"/>
              <a:t>Closing Performance Gaps emphasizes advanced academic achievement of the economically disadvantaged student group and the lowest performing race/ethnicity student groups at each campus and district. </a:t>
            </a:r>
            <a:endParaRPr lang="en-US" sz="1900" dirty="0"/>
          </a:p>
        </p:txBody>
      </p:sp>
      <p:sp>
        <p:nvSpPr>
          <p:cNvPr id="2" name="Rectangle 1"/>
          <p:cNvSpPr/>
          <p:nvPr/>
        </p:nvSpPr>
        <p:spPr>
          <a:xfrm>
            <a:off x="812800" y="3124439"/>
            <a:ext cx="10545233" cy="3139321"/>
          </a:xfrm>
          <a:prstGeom prst="rect">
            <a:avLst/>
          </a:prstGeom>
        </p:spPr>
        <p:txBody>
          <a:bodyPr wrap="square">
            <a:spAutoFit/>
          </a:bodyPr>
          <a:lstStyle/>
          <a:p>
            <a:endParaRPr lang="en-US" dirty="0"/>
          </a:p>
          <a:p>
            <a:pPr marL="285750" indent="-285750">
              <a:buFont typeface="Arial" panose="020B0604020202020204" pitchFamily="34" charset="0"/>
              <a:buChar char="•"/>
            </a:pPr>
            <a:r>
              <a:rPr lang="en-US" dirty="0"/>
              <a:t>By Subject Area: Reading, Mathematics, Writing, Science, and Social </a:t>
            </a:r>
            <a:r>
              <a:rPr lang="en-US" dirty="0" smtClean="0"/>
              <a:t>Studies</a:t>
            </a:r>
          </a:p>
          <a:p>
            <a:endParaRPr lang="en-US" dirty="0"/>
          </a:p>
          <a:p>
            <a:pPr marL="285750" indent="-285750">
              <a:buFont typeface="Arial" panose="020B0604020202020204" pitchFamily="34" charset="0"/>
              <a:buChar char="•"/>
            </a:pPr>
            <a:r>
              <a:rPr lang="en-US" dirty="0"/>
              <a:t>Student Groups: </a:t>
            </a:r>
          </a:p>
          <a:p>
            <a:pPr marL="742950" lvl="1" indent="-285750">
              <a:buFont typeface="Arial" panose="020B0604020202020204" pitchFamily="34" charset="0"/>
              <a:buChar char="•"/>
            </a:pPr>
            <a:r>
              <a:rPr lang="en-US" dirty="0" smtClean="0"/>
              <a:t>Economically </a:t>
            </a:r>
            <a:r>
              <a:rPr lang="en-US" dirty="0"/>
              <a:t>Disadvantaged </a:t>
            </a:r>
          </a:p>
          <a:p>
            <a:pPr marL="742950" lvl="1" indent="-285750">
              <a:buFont typeface="Arial" panose="020B0604020202020204" pitchFamily="34" charset="0"/>
              <a:buChar char="•"/>
            </a:pPr>
            <a:r>
              <a:rPr lang="en-US" dirty="0" smtClean="0"/>
              <a:t>No </a:t>
            </a:r>
            <a:r>
              <a:rPr lang="en-US" dirty="0"/>
              <a:t>minimum size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Two </a:t>
            </a:r>
            <a:r>
              <a:rPr lang="en-US" dirty="0"/>
              <a:t>Lowest Performing Race/Ethnicity </a:t>
            </a:r>
            <a:r>
              <a:rPr lang="en-US" dirty="0" smtClean="0"/>
              <a:t>Groups</a:t>
            </a:r>
          </a:p>
          <a:p>
            <a:pPr marL="742950" lvl="1" indent="-285750">
              <a:buFont typeface="Arial" panose="020B0604020202020204" pitchFamily="34" charset="0"/>
              <a:buChar char="•"/>
            </a:pPr>
            <a:r>
              <a:rPr lang="en-US" dirty="0" smtClean="0"/>
              <a:t>Based </a:t>
            </a:r>
            <a:r>
              <a:rPr lang="en-US" dirty="0"/>
              <a:t>on 2013 Index 1 All Subjects </a:t>
            </a:r>
            <a:endParaRPr lang="en-US" dirty="0" smtClean="0"/>
          </a:p>
          <a:p>
            <a:pPr marL="742950" lvl="1" indent="-285750">
              <a:buFont typeface="Arial" panose="020B0604020202020204" pitchFamily="34" charset="0"/>
              <a:buChar char="•"/>
            </a:pPr>
            <a:r>
              <a:rPr lang="en-US" dirty="0" smtClean="0"/>
              <a:t>Minimum </a:t>
            </a:r>
            <a:r>
              <a:rPr lang="en-US" dirty="0"/>
              <a:t>size: 25 tests in Reading and Math </a:t>
            </a:r>
          </a:p>
          <a:p>
            <a:endParaRPr lang="en-US" dirty="0"/>
          </a:p>
        </p:txBody>
      </p:sp>
      <p:pic>
        <p:nvPicPr>
          <p:cNvPr id="7" name="Picture 2" descr="http://www.esc17.net/users/0225/driv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038600"/>
            <a:ext cx="3331633" cy="210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155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Title 3"/>
          <p:cNvSpPr>
            <a:spLocks noGrp="1"/>
          </p:cNvSpPr>
          <p:nvPr>
            <p:ph type="title"/>
          </p:nvPr>
        </p:nvSpPr>
        <p:spPr>
          <a:xfrm>
            <a:off x="914400" y="152400"/>
            <a:ext cx="10607040" cy="1447800"/>
          </a:xfrm>
          <a:solidFill>
            <a:srgbClr val="927AAD"/>
          </a:solidFill>
        </p:spPr>
        <p:txBody>
          <a:bodyPr>
            <a:normAutofit/>
          </a:bodyPr>
          <a:lstStyle/>
          <a:p>
            <a:pPr>
              <a:lnSpc>
                <a:spcPts val="3200"/>
              </a:lnSpc>
            </a:pPr>
            <a:r>
              <a:rPr lang="en-US" sz="3000" b="1" dirty="0" smtClean="0">
                <a:solidFill>
                  <a:schemeClr val="bg1"/>
                </a:solidFill>
                <a:latin typeface="Goudy Old Style" pitchFamily="18" charset="0"/>
                <a:ea typeface="ＭＳ Ｐゴシック" pitchFamily="34" charset="-128"/>
              </a:rPr>
              <a:t>Index 3: Closing Performance Gaps</a:t>
            </a:r>
            <a:br>
              <a:rPr lang="en-US" sz="3000" b="1" dirty="0" smtClean="0">
                <a:solidFill>
                  <a:schemeClr val="bg1"/>
                </a:solidFill>
                <a:latin typeface="Goudy Old Style" pitchFamily="18" charset="0"/>
                <a:ea typeface="ＭＳ Ｐゴシック" pitchFamily="34" charset="-128"/>
              </a:rPr>
            </a:br>
            <a:r>
              <a:rPr lang="en-US" sz="2800" dirty="0">
                <a:solidFill>
                  <a:schemeClr val="bg1"/>
                </a:solidFill>
              </a:rPr>
              <a:t>2014 Target: 5th percentile based on campus type, district 5th percentile across all campus types </a:t>
            </a:r>
            <a:endParaRPr lang="en-US" sz="3000" b="1" dirty="0" smtClean="0">
              <a:solidFill>
                <a:schemeClr val="bg1"/>
              </a:solidFill>
              <a:latin typeface="Goudy Old Style" pitchFamily="18" charset="0"/>
              <a:ea typeface="ＭＳ Ｐゴシック" pitchFamily="34" charset="-128"/>
            </a:endParaRP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D12CD6AF-E198-439F-BCDE-F1D3ECE9EE6B}" type="slidenum">
              <a:rPr lang="en-US" smtClean="0">
                <a:latin typeface="+mn-lt"/>
                <a:ea typeface="+mn-ea"/>
                <a:cs typeface="+mn-cs"/>
              </a:rPr>
              <a:pPr fontAlgn="auto">
                <a:spcBef>
                  <a:spcPts val="0"/>
                </a:spcBef>
                <a:spcAft>
                  <a:spcPts val="0"/>
                </a:spcAft>
                <a:defRPr/>
              </a:pPr>
              <a:t>17</a:t>
            </a:fld>
            <a:endParaRPr lang="en-US" dirty="0">
              <a:latin typeface="+mn-lt"/>
              <a:ea typeface="+mn-ea"/>
              <a:cs typeface="+mn-cs"/>
            </a:endParaRPr>
          </a:p>
        </p:txBody>
      </p:sp>
      <p:sp>
        <p:nvSpPr>
          <p:cNvPr id="46087" name="Rectangle 1"/>
          <p:cNvSpPr>
            <a:spLocks noChangeArrowheads="1"/>
          </p:cNvSpPr>
          <p:nvPr/>
        </p:nvSpPr>
        <p:spPr bwMode="auto">
          <a:xfrm>
            <a:off x="914400" y="1670194"/>
            <a:ext cx="10723033" cy="1308050"/>
          </a:xfrm>
          <a:prstGeom prst="rect">
            <a:avLst/>
          </a:prstGeom>
          <a:noFill/>
          <a:ln w="9525">
            <a:noFill/>
            <a:miter lim="800000"/>
            <a:headEnd/>
            <a:tailEnd/>
          </a:ln>
        </p:spPr>
        <p:txBody>
          <a:bodyPr wrap="square" anchor="ctr">
            <a:spAutoFit/>
          </a:bodyPr>
          <a:lstStyle/>
          <a:p>
            <a:pPr eaLnBrk="0" hangingPunct="0"/>
            <a:endParaRPr lang="en-US" sz="1900" b="1" dirty="0" smtClean="0">
              <a:solidFill>
                <a:srgbClr val="7030A0"/>
              </a:solidFill>
              <a:latin typeface="Calibri" pitchFamily="34" charset="0"/>
              <a:cs typeface="Times New Roman" pitchFamily="18" charset="0"/>
            </a:endParaRPr>
          </a:p>
          <a:p>
            <a:pPr eaLnBrk="0" hangingPunct="0"/>
            <a:r>
              <a:rPr lang="en-US" sz="2000" b="1" dirty="0" smtClean="0">
                <a:solidFill>
                  <a:srgbClr val="7030A0"/>
                </a:solidFill>
                <a:cs typeface="Times New Roman" pitchFamily="18" charset="0"/>
              </a:rPr>
              <a:t>Index 3: </a:t>
            </a:r>
            <a:r>
              <a:rPr lang="en-US" sz="2000" b="1" dirty="0" smtClean="0"/>
              <a:t>Closing </a:t>
            </a:r>
            <a:r>
              <a:rPr lang="en-US" sz="2000" b="1" dirty="0"/>
              <a:t>Performance Gaps emphasizes advanced academic achievement of the economically disadvantaged student group and the lowest performing race/ethnicity student groups at each campus and district. </a:t>
            </a:r>
            <a:endParaRPr lang="en-US" sz="2000" dirty="0"/>
          </a:p>
        </p:txBody>
      </p:sp>
      <p:sp>
        <p:nvSpPr>
          <p:cNvPr id="2" name="Rectangle 1"/>
          <p:cNvSpPr/>
          <p:nvPr/>
        </p:nvSpPr>
        <p:spPr>
          <a:xfrm>
            <a:off x="914397" y="3505200"/>
            <a:ext cx="11074403" cy="2308324"/>
          </a:xfrm>
          <a:prstGeom prst="rect">
            <a:avLst/>
          </a:prstGeom>
        </p:spPr>
        <p:txBody>
          <a:bodyPr wrap="square">
            <a:spAutoFit/>
          </a:bodyPr>
          <a:lstStyle/>
          <a:p>
            <a:r>
              <a:rPr lang="en-US" dirty="0" smtClean="0"/>
              <a:t>Points based on STAAR performance:</a:t>
            </a:r>
            <a:endParaRPr lang="en-US" dirty="0"/>
          </a:p>
          <a:p>
            <a:endParaRPr lang="en-US" dirty="0"/>
          </a:p>
          <a:p>
            <a:pPr marL="285750" indent="-285750">
              <a:buFont typeface="Arial" panose="020B0604020202020204" pitchFamily="34" charset="0"/>
              <a:buChar char="•"/>
            </a:pPr>
            <a:r>
              <a:rPr lang="en-US" dirty="0"/>
              <a:t>Phase-in 1 Level II satisfactory performance: </a:t>
            </a:r>
          </a:p>
          <a:p>
            <a:r>
              <a:rPr lang="en-US" dirty="0" smtClean="0"/>
              <a:t>     One </a:t>
            </a:r>
            <a:r>
              <a:rPr lang="en-US" dirty="0"/>
              <a:t>point for </a:t>
            </a:r>
            <a:r>
              <a:rPr lang="en-US" i="1" dirty="0"/>
              <a:t>each percentage </a:t>
            </a:r>
            <a:r>
              <a:rPr lang="en-US" dirty="0"/>
              <a:t>of tests at Phase-in 1 Level </a:t>
            </a:r>
            <a:r>
              <a:rPr lang="en-US" dirty="0" smtClean="0"/>
              <a:t>II </a:t>
            </a:r>
            <a:r>
              <a:rPr lang="en-US" dirty="0"/>
              <a:t>(</a:t>
            </a:r>
            <a:r>
              <a:rPr lang="en-US" dirty="0" smtClean="0"/>
              <a:t>Satisfactory) or above</a:t>
            </a:r>
          </a:p>
          <a:p>
            <a:endParaRPr lang="en-US" b="1" dirty="0"/>
          </a:p>
          <a:p>
            <a:pPr marL="285750" indent="-285750">
              <a:buFont typeface="Arial" panose="020B0604020202020204" pitchFamily="34" charset="0"/>
              <a:buChar char="•"/>
            </a:pPr>
            <a:r>
              <a:rPr lang="en-US" dirty="0" smtClean="0">
                <a:solidFill>
                  <a:srgbClr val="FF0000"/>
                </a:solidFill>
              </a:rPr>
              <a:t>Level </a:t>
            </a:r>
            <a:r>
              <a:rPr lang="en-US" dirty="0">
                <a:solidFill>
                  <a:srgbClr val="FF0000"/>
                </a:solidFill>
              </a:rPr>
              <a:t>III advanced performance: </a:t>
            </a:r>
            <a:endParaRPr lang="en-US" dirty="0" smtClean="0">
              <a:solidFill>
                <a:srgbClr val="FF0000"/>
              </a:solidFill>
            </a:endParaRPr>
          </a:p>
          <a:p>
            <a:r>
              <a:rPr lang="en-US" dirty="0">
                <a:solidFill>
                  <a:srgbClr val="FF0000"/>
                </a:solidFill>
              </a:rPr>
              <a:t> </a:t>
            </a:r>
            <a:r>
              <a:rPr lang="en-US" dirty="0" smtClean="0">
                <a:solidFill>
                  <a:srgbClr val="FF0000"/>
                </a:solidFill>
              </a:rPr>
              <a:t>    An additional point </a:t>
            </a:r>
            <a:r>
              <a:rPr lang="en-US" dirty="0">
                <a:solidFill>
                  <a:srgbClr val="FF0000"/>
                </a:solidFill>
              </a:rPr>
              <a:t>for </a:t>
            </a:r>
            <a:r>
              <a:rPr lang="en-US" i="1" dirty="0">
                <a:solidFill>
                  <a:srgbClr val="FF0000"/>
                </a:solidFill>
              </a:rPr>
              <a:t>each percentage </a:t>
            </a:r>
            <a:r>
              <a:rPr lang="en-US" dirty="0">
                <a:solidFill>
                  <a:srgbClr val="FF0000"/>
                </a:solidFill>
              </a:rPr>
              <a:t>of tests at the Level III Advanced </a:t>
            </a:r>
          </a:p>
          <a:p>
            <a:endParaRPr lang="en-US" dirty="0">
              <a:solidFill>
                <a:srgbClr val="FF0000"/>
              </a:solidFill>
            </a:endParaRPr>
          </a:p>
        </p:txBody>
      </p:sp>
      <p:sp>
        <p:nvSpPr>
          <p:cNvPr id="3" name="TextBox 2"/>
          <p:cNvSpPr txBox="1"/>
          <p:nvPr/>
        </p:nvSpPr>
        <p:spPr>
          <a:xfrm>
            <a:off x="914400" y="4876801"/>
            <a:ext cx="10723032" cy="646331"/>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US" dirty="0"/>
              <a:t>Level III advanced performance: </a:t>
            </a:r>
          </a:p>
          <a:p>
            <a:r>
              <a:rPr lang="en-US" dirty="0"/>
              <a:t>     An additional point for </a:t>
            </a:r>
            <a:r>
              <a:rPr lang="en-US" i="1" dirty="0"/>
              <a:t>each percentage </a:t>
            </a:r>
            <a:r>
              <a:rPr lang="en-US" dirty="0"/>
              <a:t>of tests at the Level III Advanced </a:t>
            </a:r>
          </a:p>
        </p:txBody>
      </p:sp>
    </p:spTree>
    <p:extLst>
      <p:ext uri="{BB962C8B-B14F-4D97-AF65-F5344CB8AC3E}">
        <p14:creationId xmlns:p14="http://schemas.microsoft.com/office/powerpoint/2010/main" val="1352570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4" name="Title 3"/>
          <p:cNvSpPr>
            <a:spLocks noGrp="1"/>
          </p:cNvSpPr>
          <p:nvPr>
            <p:ph type="title"/>
          </p:nvPr>
        </p:nvSpPr>
        <p:spPr>
          <a:xfrm>
            <a:off x="853440" y="274320"/>
            <a:ext cx="10607040" cy="869950"/>
          </a:xfrm>
          <a:solidFill>
            <a:srgbClr val="CD736B"/>
          </a:solidFill>
        </p:spPr>
        <p:txBody>
          <a:bodyPr/>
          <a:lstStyle/>
          <a:p>
            <a:pPr eaLnBrk="1" hangingPunct="1">
              <a:lnSpc>
                <a:spcPts val="3200"/>
              </a:lnSpc>
            </a:pPr>
            <a:r>
              <a:rPr lang="en-US" sz="3000" b="1" dirty="0" smtClean="0">
                <a:solidFill>
                  <a:schemeClr val="bg1"/>
                </a:solidFill>
                <a:latin typeface="Goudy Old Style" pitchFamily="18" charset="0"/>
                <a:ea typeface="ＭＳ Ｐゴシック" pitchFamily="34" charset="-128"/>
              </a:rPr>
              <a:t>Index 4: Postsecondary Readiness</a:t>
            </a: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D855EF1E-BD77-4369-B161-4F03D3CC4D3D}" type="slidenum">
              <a:rPr lang="en-US" smtClean="0">
                <a:latin typeface="+mn-lt"/>
                <a:ea typeface="+mn-ea"/>
                <a:cs typeface="+mn-cs"/>
              </a:rPr>
              <a:pPr fontAlgn="auto">
                <a:spcBef>
                  <a:spcPts val="0"/>
                </a:spcBef>
                <a:spcAft>
                  <a:spcPts val="0"/>
                </a:spcAft>
                <a:defRPr/>
              </a:pPr>
              <a:t>18</a:t>
            </a:fld>
            <a:endParaRPr lang="en-US" dirty="0">
              <a:latin typeface="+mn-lt"/>
              <a:ea typeface="+mn-ea"/>
              <a:cs typeface="+mn-cs"/>
            </a:endParaRPr>
          </a:p>
        </p:txBody>
      </p:sp>
      <p:sp>
        <p:nvSpPr>
          <p:cNvPr id="9" name="Text Placeholder 5"/>
          <p:cNvSpPr txBox="1">
            <a:spLocks/>
          </p:cNvSpPr>
          <p:nvPr/>
        </p:nvSpPr>
        <p:spPr bwMode="auto">
          <a:xfrm>
            <a:off x="812800" y="1219201"/>
            <a:ext cx="10972800" cy="1975513"/>
          </a:xfrm>
          <a:prstGeom prst="rect">
            <a:avLst/>
          </a:prstGeom>
          <a:noFill/>
          <a:ln w="9525">
            <a:noFill/>
            <a:miter lim="800000"/>
            <a:headEnd/>
            <a:tailEnd/>
          </a:ln>
        </p:spPr>
        <p:txBody>
          <a:bodyPr/>
          <a:lstStyle/>
          <a:p>
            <a:pPr fontAlgn="auto">
              <a:spcBef>
                <a:spcPts val="0"/>
              </a:spcBef>
              <a:spcAft>
                <a:spcPts val="0"/>
              </a:spcAft>
              <a:buFont typeface="Wingdings 3"/>
              <a:buNone/>
              <a:defRPr/>
            </a:pPr>
            <a:r>
              <a:rPr lang="en-US" sz="1900" b="1" dirty="0" smtClean="0">
                <a:solidFill>
                  <a:srgbClr val="CD736B"/>
                </a:solidFill>
                <a:latin typeface="Calibri" pitchFamily="34" charset="0"/>
                <a:cs typeface="Calibri" pitchFamily="34" charset="0"/>
              </a:rPr>
              <a:t>Index 4:</a:t>
            </a:r>
            <a:r>
              <a:rPr lang="en-US" sz="1900" b="1" dirty="0" smtClean="0">
                <a:latin typeface="Calibri" pitchFamily="34" charset="0"/>
                <a:cs typeface="Calibri" pitchFamily="34" charset="0"/>
              </a:rPr>
              <a:t> Postsecondary Readiness emphasizes the importance of earning a high school diploma that provides students with the foundation necessary for success in college, the workforce, job training programs, or the military; and the role of elementary and middle schools in preparing students for high school.</a:t>
            </a:r>
          </a:p>
          <a:p>
            <a:pPr indent="-20638" fontAlgn="auto">
              <a:lnSpc>
                <a:spcPts val="2400"/>
              </a:lnSpc>
              <a:spcBef>
                <a:spcPts val="0"/>
              </a:spcBef>
              <a:spcAft>
                <a:spcPts val="0"/>
              </a:spcAft>
              <a:buFont typeface="Wingdings 3"/>
              <a:buNone/>
              <a:defRPr/>
            </a:pPr>
            <a:endParaRPr lang="en-US" sz="1900" b="1" dirty="0">
              <a:latin typeface="Calibri" pitchFamily="34" charset="0"/>
              <a:cs typeface="Calibri" pitchFamily="34" charset="0"/>
            </a:endParaRPr>
          </a:p>
          <a:p>
            <a:pPr marL="1588">
              <a:lnSpc>
                <a:spcPts val="2400"/>
              </a:lnSpc>
              <a:buFont typeface="Wingdings 3" pitchFamily="18" charset="2"/>
              <a:buNone/>
              <a:defRPr/>
            </a:pPr>
            <a:endParaRPr lang="en-US" sz="1900" dirty="0">
              <a:latin typeface="Calibri" pitchFamily="34" charset="0"/>
              <a:cs typeface="Calibri" pitchFamily="34" charset="0"/>
            </a:endParaRPr>
          </a:p>
          <a:p>
            <a:pPr>
              <a:lnSpc>
                <a:spcPts val="2300"/>
              </a:lnSpc>
              <a:defRPr/>
            </a:pPr>
            <a:endParaRPr lang="en-US" sz="1900" dirty="0">
              <a:latin typeface="Calibri" pitchFamily="34" charset="0"/>
              <a:cs typeface="Calibri" pitchFamily="34" charset="0"/>
            </a:endParaRPr>
          </a:p>
        </p:txBody>
      </p:sp>
      <p:sp>
        <p:nvSpPr>
          <p:cNvPr id="2" name="Rectangle 1"/>
          <p:cNvSpPr/>
          <p:nvPr/>
        </p:nvSpPr>
        <p:spPr>
          <a:xfrm>
            <a:off x="812801" y="2284274"/>
            <a:ext cx="7576457" cy="1754326"/>
          </a:xfrm>
          <a:prstGeom prst="rect">
            <a:avLst/>
          </a:prstGeom>
        </p:spPr>
        <p:txBody>
          <a:bodyPr wrap="square">
            <a:spAutoFit/>
          </a:bodyPr>
          <a:lstStyle/>
          <a:p>
            <a:endParaRPr lang="en-US" dirty="0"/>
          </a:p>
          <a:p>
            <a:r>
              <a:rPr lang="en-US" b="1" dirty="0"/>
              <a:t>2014 Index 4 non-AEA Targets: </a:t>
            </a:r>
            <a:endParaRPr lang="en-US" dirty="0"/>
          </a:p>
          <a:p>
            <a:pPr marL="285750" indent="-285750">
              <a:buFont typeface="Arial" panose="020B0604020202020204" pitchFamily="34" charset="0"/>
              <a:buChar char="•"/>
            </a:pPr>
            <a:r>
              <a:rPr lang="en-US" dirty="0"/>
              <a:t>Elementary Schools: 12 </a:t>
            </a:r>
          </a:p>
          <a:p>
            <a:pPr marL="285750" indent="-285750">
              <a:buFont typeface="Arial" panose="020B0604020202020204" pitchFamily="34" charset="0"/>
              <a:buChar char="•"/>
            </a:pPr>
            <a:r>
              <a:rPr lang="en-US" dirty="0"/>
              <a:t>Middle Schools: 13 </a:t>
            </a:r>
          </a:p>
          <a:p>
            <a:pPr marL="285750" indent="-285750">
              <a:buFont typeface="Arial" panose="020B0604020202020204" pitchFamily="34" charset="0"/>
              <a:buChar char="•"/>
            </a:pPr>
            <a:r>
              <a:rPr lang="en-US" dirty="0"/>
              <a:t>High Schools/K-12: 57 (based on all four components)* </a:t>
            </a:r>
          </a:p>
          <a:p>
            <a:pPr marL="285750" indent="-285750">
              <a:buFont typeface="Arial" panose="020B0604020202020204" pitchFamily="34" charset="0"/>
              <a:buChar char="•"/>
            </a:pPr>
            <a:r>
              <a:rPr lang="en-US" dirty="0"/>
              <a:t>Districts: 57 (based on all four components)* </a:t>
            </a:r>
          </a:p>
        </p:txBody>
      </p:sp>
      <p:sp>
        <p:nvSpPr>
          <p:cNvPr id="3" name="Rectangle 2"/>
          <p:cNvSpPr/>
          <p:nvPr/>
        </p:nvSpPr>
        <p:spPr>
          <a:xfrm>
            <a:off x="899887" y="4191001"/>
            <a:ext cx="10072915" cy="2308324"/>
          </a:xfrm>
          <a:prstGeom prst="rect">
            <a:avLst/>
          </a:prstGeom>
        </p:spPr>
        <p:txBody>
          <a:bodyPr wrap="square">
            <a:spAutoFit/>
          </a:bodyPr>
          <a:lstStyle/>
          <a:p>
            <a:r>
              <a:rPr lang="en-US" dirty="0"/>
              <a:t>*Non-AEA Targets If all four components : </a:t>
            </a:r>
            <a:endParaRPr lang="en-US" dirty="0" smtClean="0"/>
          </a:p>
          <a:p>
            <a:pPr marL="800100" lvl="1" indent="-342900">
              <a:buAutoNum type="arabicParenR"/>
            </a:pPr>
            <a:r>
              <a:rPr lang="en-US" dirty="0" smtClean="0"/>
              <a:t>STAAR </a:t>
            </a:r>
            <a:r>
              <a:rPr lang="en-US" dirty="0"/>
              <a:t>Final Level II, </a:t>
            </a:r>
            <a:endParaRPr lang="en-US" dirty="0" smtClean="0"/>
          </a:p>
          <a:p>
            <a:pPr marL="800100" lvl="1" indent="-342900">
              <a:buAutoNum type="arabicParenR"/>
            </a:pPr>
            <a:r>
              <a:rPr lang="en-US" dirty="0" smtClean="0"/>
              <a:t>Graduation Score/Rate,</a:t>
            </a:r>
          </a:p>
          <a:p>
            <a:pPr marL="800100" lvl="1" indent="-342900">
              <a:buAutoNum type="arabicParenR"/>
            </a:pPr>
            <a:r>
              <a:rPr lang="en-US" dirty="0" smtClean="0"/>
              <a:t>Graduation </a:t>
            </a:r>
            <a:r>
              <a:rPr lang="en-US" dirty="0"/>
              <a:t>Plan, and </a:t>
            </a:r>
            <a:endParaRPr lang="en-US" dirty="0" smtClean="0"/>
          </a:p>
          <a:p>
            <a:pPr marL="800100" lvl="1" indent="-342900">
              <a:buAutoNum type="arabicParenR"/>
            </a:pPr>
            <a:r>
              <a:rPr lang="en-US" dirty="0" smtClean="0"/>
              <a:t>College-Ready </a:t>
            </a:r>
            <a:r>
              <a:rPr lang="en-US" dirty="0"/>
              <a:t>Graduates are not available for high schools or districts, evaluate only the STAAR Final Level II performance at the following Index 4 targets</a:t>
            </a:r>
            <a:r>
              <a:rPr lang="en-US" dirty="0" smtClean="0"/>
              <a:t>:</a:t>
            </a:r>
            <a:endParaRPr lang="en-US" dirty="0"/>
          </a:p>
          <a:p>
            <a:pPr marL="1200150" lvl="2" indent="-285750">
              <a:buFont typeface="Arial" panose="020B0604020202020204" pitchFamily="34" charset="0"/>
              <a:buChar char="•"/>
            </a:pPr>
            <a:r>
              <a:rPr lang="en-US" dirty="0"/>
              <a:t>High Schools/K-12: </a:t>
            </a:r>
            <a:r>
              <a:rPr lang="en-US" dirty="0" smtClean="0"/>
              <a:t>21</a:t>
            </a:r>
            <a:endParaRPr lang="en-US" dirty="0"/>
          </a:p>
          <a:p>
            <a:pPr marL="1200150" lvl="2" indent="-285750">
              <a:buFont typeface="Arial" panose="020B0604020202020204" pitchFamily="34" charset="0"/>
              <a:buChar char="•"/>
            </a:pPr>
            <a:r>
              <a:rPr lang="en-US" dirty="0"/>
              <a:t>Districts: 13</a:t>
            </a:r>
          </a:p>
        </p:txBody>
      </p:sp>
    </p:spTree>
    <p:extLst>
      <p:ext uri="{BB962C8B-B14F-4D97-AF65-F5344CB8AC3E}">
        <p14:creationId xmlns:p14="http://schemas.microsoft.com/office/powerpoint/2010/main" val="2928731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881959"/>
            <a:ext cx="5552661" cy="1325563"/>
          </a:xfrm>
        </p:spPr>
        <p:txBody>
          <a:bodyPr>
            <a:normAutofit/>
          </a:bodyPr>
          <a:lstStyle/>
          <a:p>
            <a:r>
              <a:rPr lang="en-US" sz="6000" b="1" dirty="0" smtClean="0"/>
              <a:t>Accountability</a:t>
            </a:r>
            <a:endParaRPr lang="en-US" sz="6000" b="1" dirty="0"/>
          </a:p>
        </p:txBody>
      </p:sp>
      <p:pic>
        <p:nvPicPr>
          <p:cNvPr id="1026" name="Picture 2" descr="C:\Users\tduncan\AppData\Local\Microsoft\Windows\Temporary Internet Files\Content.IE5\3LK195UR\MC900371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07668">
            <a:off x="2563835" y="3136633"/>
            <a:ext cx="4337309" cy="21740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639339" y="5195540"/>
            <a:ext cx="55526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t>Instruction</a:t>
            </a:r>
            <a:endParaRPr lang="en-US" sz="6000" b="1" dirty="0"/>
          </a:p>
        </p:txBody>
      </p:sp>
    </p:spTree>
    <p:extLst>
      <p:ext uri="{BB962C8B-B14F-4D97-AF65-F5344CB8AC3E}">
        <p14:creationId xmlns:p14="http://schemas.microsoft.com/office/powerpoint/2010/main" val="102310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881959"/>
            <a:ext cx="5552661" cy="1325563"/>
          </a:xfrm>
        </p:spPr>
        <p:txBody>
          <a:bodyPr>
            <a:normAutofit/>
          </a:bodyPr>
          <a:lstStyle/>
          <a:p>
            <a:r>
              <a:rPr lang="en-US" sz="6000" b="1" dirty="0" smtClean="0"/>
              <a:t>Accountability</a:t>
            </a:r>
            <a:endParaRPr lang="en-US" sz="6000" b="1" dirty="0"/>
          </a:p>
        </p:txBody>
      </p:sp>
      <p:pic>
        <p:nvPicPr>
          <p:cNvPr id="1026" name="Picture 2" descr="C:\Users\tduncan\AppData\Local\Microsoft\Windows\Temporary Internet Files\Content.IE5\3LK195UR\MC900371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07668">
            <a:off x="2563835" y="3136633"/>
            <a:ext cx="4337309" cy="21740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639339" y="5195540"/>
            <a:ext cx="55526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t>Instruction</a:t>
            </a:r>
            <a:endParaRPr lang="en-US" sz="6000" b="1" dirty="0"/>
          </a:p>
        </p:txBody>
      </p:sp>
    </p:spTree>
    <p:extLst>
      <p:ext uri="{BB962C8B-B14F-4D97-AF65-F5344CB8AC3E}">
        <p14:creationId xmlns:p14="http://schemas.microsoft.com/office/powerpoint/2010/main" val="3803637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9844" y="593035"/>
            <a:ext cx="10972800" cy="1143000"/>
          </a:xfrm>
        </p:spPr>
        <p:txBody>
          <a:bodyPr>
            <a:normAutofit/>
          </a:bodyPr>
          <a:lstStyle/>
          <a:p>
            <a:r>
              <a:rPr lang="en-US" sz="5400" dirty="0" smtClean="0"/>
              <a:t>Action Item # 1</a:t>
            </a:r>
            <a:endParaRPr lang="en-US" sz="5400" dirty="0"/>
          </a:p>
        </p:txBody>
      </p:sp>
      <p:sp>
        <p:nvSpPr>
          <p:cNvPr id="3" name="Content Placeholder 2"/>
          <p:cNvSpPr>
            <a:spLocks noGrp="1"/>
          </p:cNvSpPr>
          <p:nvPr>
            <p:ph idx="1"/>
          </p:nvPr>
        </p:nvSpPr>
        <p:spPr>
          <a:xfrm>
            <a:off x="609600" y="1828800"/>
            <a:ext cx="10972800" cy="4495800"/>
          </a:xfrm>
        </p:spPr>
        <p:txBody>
          <a:bodyPr>
            <a:noAutofit/>
          </a:bodyPr>
          <a:lstStyle/>
          <a:p>
            <a:pPr marL="0" indent="0">
              <a:buNone/>
            </a:pPr>
            <a:r>
              <a:rPr lang="en-US" sz="3600" b="1" dirty="0"/>
              <a:t>Changing the Questions The Teachers Ask When They Get Data! </a:t>
            </a:r>
            <a:endParaRPr lang="en-US" sz="3600" b="1" dirty="0" smtClean="0">
              <a:effectLst/>
            </a:endParaRPr>
          </a:p>
          <a:p>
            <a:r>
              <a:rPr lang="en-US" sz="3600" dirty="0" smtClean="0">
                <a:effectLst/>
              </a:rPr>
              <a:t>How many Level III students do we have?</a:t>
            </a:r>
            <a:endParaRPr lang="en-US" sz="3600" dirty="0"/>
          </a:p>
          <a:p>
            <a:r>
              <a:rPr lang="en-US" sz="3600" dirty="0" smtClean="0">
                <a:effectLst/>
              </a:rPr>
              <a:t>How many Level II students are just below Level III?</a:t>
            </a:r>
            <a:endParaRPr lang="en-US" sz="3600" dirty="0"/>
          </a:p>
          <a:p>
            <a:r>
              <a:rPr lang="en-US" sz="3600" dirty="0" smtClean="0">
                <a:effectLst/>
              </a:rPr>
              <a:t>Are students making progress to the Level II Final Recommended Standard?</a:t>
            </a:r>
            <a:endParaRPr lang="en-US" sz="3600" dirty="0"/>
          </a:p>
          <a:p>
            <a:r>
              <a:rPr lang="en-US" sz="3600" dirty="0" smtClean="0">
                <a:effectLst/>
              </a:rPr>
              <a:t>How am I going to differentiate to ensure all students make progress? </a:t>
            </a:r>
            <a:br>
              <a:rPr lang="en-US" sz="3600" dirty="0" smtClean="0">
                <a:effectLst/>
              </a:rPr>
            </a:br>
            <a:endParaRPr lang="en-US" sz="3600" dirty="0"/>
          </a:p>
        </p:txBody>
      </p:sp>
    </p:spTree>
    <p:extLst>
      <p:ext uri="{BB962C8B-B14F-4D97-AF65-F5344CB8AC3E}">
        <p14:creationId xmlns:p14="http://schemas.microsoft.com/office/powerpoint/2010/main" val="4081403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0208"/>
            <a:ext cx="11582400" cy="1143000"/>
          </a:xfrm>
        </p:spPr>
        <p:txBody>
          <a:bodyPr>
            <a:normAutofit/>
          </a:bodyPr>
          <a:lstStyle/>
          <a:p>
            <a:r>
              <a:rPr lang="en-US" sz="6000" dirty="0" smtClean="0"/>
              <a:t>Action Item #2</a:t>
            </a:r>
            <a:endParaRPr lang="en-US" sz="6000" dirty="0"/>
          </a:p>
        </p:txBody>
      </p:sp>
      <p:sp>
        <p:nvSpPr>
          <p:cNvPr id="3" name="Content Placeholder 2"/>
          <p:cNvSpPr>
            <a:spLocks noGrp="1"/>
          </p:cNvSpPr>
          <p:nvPr>
            <p:ph idx="1"/>
          </p:nvPr>
        </p:nvSpPr>
        <p:spPr>
          <a:xfrm>
            <a:off x="605183" y="1623390"/>
            <a:ext cx="10972800" cy="4191000"/>
          </a:xfrm>
        </p:spPr>
        <p:txBody>
          <a:bodyPr>
            <a:noAutofit/>
          </a:bodyPr>
          <a:lstStyle/>
          <a:p>
            <a:pPr marL="0" indent="0">
              <a:buNone/>
            </a:pPr>
            <a:r>
              <a:rPr lang="en-US" sz="4000" b="1" dirty="0"/>
              <a:t>Create Intervention/Enrichment for Level III students to keep them there!!</a:t>
            </a:r>
            <a:endParaRPr lang="en-US" sz="4000" b="1" dirty="0" smtClean="0"/>
          </a:p>
          <a:p>
            <a:r>
              <a:rPr lang="en-US" sz="4000" dirty="0" smtClean="0"/>
              <a:t>Level III is just as important as passing in this system.  </a:t>
            </a:r>
          </a:p>
          <a:p>
            <a:r>
              <a:rPr lang="en-US" sz="4000" dirty="0" smtClean="0"/>
              <a:t>Not maintaining Level III students in this system will negatively impact </a:t>
            </a:r>
            <a:r>
              <a:rPr lang="en-US" sz="4000" smtClean="0"/>
              <a:t>Index 2 </a:t>
            </a:r>
            <a:r>
              <a:rPr lang="en-US" sz="4000" dirty="0" smtClean="0"/>
              <a:t>and 3 and could lead to IR rating regardless of how many students “passed.”</a:t>
            </a:r>
          </a:p>
          <a:p>
            <a:endParaRPr lang="en-US" sz="4000" dirty="0"/>
          </a:p>
        </p:txBody>
      </p:sp>
    </p:spTree>
    <p:extLst>
      <p:ext uri="{BB962C8B-B14F-4D97-AF65-F5344CB8AC3E}">
        <p14:creationId xmlns:p14="http://schemas.microsoft.com/office/powerpoint/2010/main" val="3992149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239" y="0"/>
            <a:ext cx="10515600" cy="1325563"/>
          </a:xfrm>
        </p:spPr>
        <p:txBody>
          <a:bodyPr>
            <a:normAutofit/>
          </a:bodyPr>
          <a:lstStyle/>
          <a:p>
            <a:r>
              <a:rPr lang="en-US" sz="6000" dirty="0" smtClean="0"/>
              <a:t>Action Item #3 </a:t>
            </a:r>
            <a:endParaRPr lang="en-US" sz="6000" dirty="0"/>
          </a:p>
        </p:txBody>
      </p:sp>
      <p:sp>
        <p:nvSpPr>
          <p:cNvPr id="3" name="Content Placeholder 2"/>
          <p:cNvSpPr>
            <a:spLocks noGrp="1"/>
          </p:cNvSpPr>
          <p:nvPr>
            <p:ph idx="1"/>
          </p:nvPr>
        </p:nvSpPr>
        <p:spPr>
          <a:xfrm>
            <a:off x="652669" y="1205947"/>
            <a:ext cx="10515600" cy="5777948"/>
          </a:xfrm>
        </p:spPr>
        <p:txBody>
          <a:bodyPr>
            <a:normAutofit fontScale="77500" lnSpcReduction="20000"/>
          </a:bodyPr>
          <a:lstStyle/>
          <a:p>
            <a:pPr marL="0" indent="0">
              <a:buNone/>
            </a:pPr>
            <a:r>
              <a:rPr lang="en-US" sz="4600" b="1" dirty="0" smtClean="0"/>
              <a:t>Exposure to “high brow” intellectualism everyday! </a:t>
            </a:r>
          </a:p>
          <a:p>
            <a:endParaRPr lang="en-US" sz="3200" b="1" dirty="0" smtClean="0">
              <a:hlinkClick r:id="rId2"/>
            </a:endParaRPr>
          </a:p>
          <a:p>
            <a:r>
              <a:rPr lang="en-US" sz="3200" dirty="0"/>
              <a:t>But in a landmark book this year, two sociologists, Angel L. Harris of Duke and Keith Robinson of the University of Texas at Austin, found that many things parents obsess over—checking homework nightly, volunteering at their kids' schools—have no measurable impact on student achievement. </a:t>
            </a:r>
            <a:r>
              <a:rPr lang="en-US" sz="3200" b="1" dirty="0" smtClean="0">
                <a:hlinkClick r:id="rId2"/>
              </a:rPr>
              <a:t>http</a:t>
            </a:r>
            <a:r>
              <a:rPr lang="en-US" sz="3200" b="1" dirty="0">
                <a:hlinkClick r:id="rId2"/>
              </a:rPr>
              <a:t>://</a:t>
            </a:r>
            <a:r>
              <a:rPr lang="en-US" sz="3200" b="1" dirty="0" smtClean="0">
                <a:hlinkClick r:id="rId2"/>
              </a:rPr>
              <a:t>m.us.wsj.com/articles/four-ways-to-spot-a-great-teacher-1409848739?mobile=y</a:t>
            </a:r>
            <a:r>
              <a:rPr lang="en-US" sz="3200" b="1" dirty="0" smtClean="0"/>
              <a:t> </a:t>
            </a:r>
          </a:p>
          <a:p>
            <a:endParaRPr lang="en-US" sz="3200" b="1" dirty="0" smtClean="0"/>
          </a:p>
          <a:p>
            <a:pPr lvl="1"/>
            <a:r>
              <a:rPr lang="en-US" sz="2600" dirty="0" smtClean="0"/>
              <a:t>Great teachers have </a:t>
            </a:r>
            <a:r>
              <a:rPr lang="en-US" sz="2600" dirty="0"/>
              <a:t>active intellectual lives outside their classrooms. </a:t>
            </a:r>
            <a:endParaRPr lang="en-US" sz="2600" dirty="0" smtClean="0"/>
          </a:p>
          <a:p>
            <a:pPr lvl="1"/>
            <a:r>
              <a:rPr lang="en-US" sz="2600" dirty="0" smtClean="0"/>
              <a:t>Economists </a:t>
            </a:r>
            <a:r>
              <a:rPr lang="en-US" sz="2600" dirty="0"/>
              <a:t>have discovered that teachers with high SAT scores or perfect college GPAs are generally no better for their students than teachers with less impressive credentials. But teachers with large vocabularies </a:t>
            </a:r>
            <a:r>
              <a:rPr lang="en-US" sz="2600" i="1" dirty="0"/>
              <a:t>are </a:t>
            </a:r>
            <a:r>
              <a:rPr lang="en-US" sz="2600" dirty="0"/>
              <a:t>better at their jobs because this trait is associated with being intelligent, well-read and curious. </a:t>
            </a:r>
            <a:endParaRPr lang="en-US" sz="2600" dirty="0" smtClean="0"/>
          </a:p>
          <a:p>
            <a:pPr lvl="1"/>
            <a:r>
              <a:rPr lang="en-US" sz="2600" dirty="0" smtClean="0"/>
              <a:t>In </a:t>
            </a:r>
            <a:r>
              <a:rPr lang="en-US" sz="2600" dirty="0"/>
              <a:t>1903, W.E.B. Du Bois, who once taught in a one-room schoolhouse in rural Tennessee, wrote that teachers must "be broad-minded, cultured men and women" able to "scatter civilization" among the next generation. The best teachers often love to travel, have fascinating hobbies or speak passionately about their favorite philosopher or poet. </a:t>
            </a:r>
          </a:p>
          <a:p>
            <a:endParaRPr lang="en-US" sz="3200" b="1" dirty="0" smtClean="0"/>
          </a:p>
          <a:p>
            <a:endParaRPr lang="en-US" sz="3200" b="1" dirty="0" smtClean="0"/>
          </a:p>
          <a:p>
            <a:endParaRPr lang="en-US" sz="3200" b="1" dirty="0"/>
          </a:p>
        </p:txBody>
      </p:sp>
    </p:spTree>
    <p:extLst>
      <p:ext uri="{BB962C8B-B14F-4D97-AF65-F5344CB8AC3E}">
        <p14:creationId xmlns:p14="http://schemas.microsoft.com/office/powerpoint/2010/main" val="3984761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740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8930" y="563908"/>
            <a:ext cx="10515600" cy="1325563"/>
          </a:xfrm>
        </p:spPr>
        <p:txBody>
          <a:bodyPr/>
          <a:lstStyle/>
          <a:p>
            <a:r>
              <a:rPr lang="en-US" dirty="0" smtClean="0"/>
              <a:t>Grade 5 Science – 50% correct in Texas 2014</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495" y="2002255"/>
            <a:ext cx="8905461" cy="457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322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637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6519" y="590412"/>
            <a:ext cx="10677939" cy="1325563"/>
          </a:xfrm>
        </p:spPr>
        <p:txBody>
          <a:bodyPr/>
          <a:lstStyle/>
          <a:p>
            <a:r>
              <a:rPr lang="en-US" dirty="0" smtClean="0"/>
              <a:t>Algebra I EOC – 36% Correct in Texas in 2014!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77" y="2510667"/>
            <a:ext cx="11213824" cy="350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657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
            <a:ext cx="12191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393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365125"/>
            <a:ext cx="10863470" cy="1325563"/>
          </a:xfrm>
        </p:spPr>
        <p:txBody>
          <a:bodyPr/>
          <a:lstStyle/>
          <a:p>
            <a:r>
              <a:rPr lang="en-US" dirty="0" smtClean="0"/>
              <a:t>8</a:t>
            </a:r>
            <a:r>
              <a:rPr lang="en-US" baseline="30000" dirty="0" smtClean="0"/>
              <a:t>th</a:t>
            </a:r>
            <a:r>
              <a:rPr lang="en-US" dirty="0" smtClean="0"/>
              <a:t> Grade Social Studies – 37% Correct in 2014</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410" y="1515923"/>
            <a:ext cx="7517955" cy="524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170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63501" y="436975"/>
            <a:ext cx="10515600" cy="1325563"/>
          </a:xfrm>
        </p:spPr>
        <p:txBody>
          <a:bodyPr/>
          <a:lstStyle/>
          <a:p>
            <a:r>
              <a:rPr lang="en-US" dirty="0" smtClean="0"/>
              <a:t>Word Cloud of Level III on STAAR </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75" y="1590260"/>
            <a:ext cx="9680360" cy="488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19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484243"/>
            <a:ext cx="7805530" cy="1980509"/>
          </a:xfrm>
        </p:spPr>
        <p:txBody>
          <a:bodyPr>
            <a:noAutofit/>
          </a:bodyPr>
          <a:lstStyle/>
          <a:p>
            <a:pPr algn="ctr"/>
            <a:r>
              <a:rPr lang="en-US" sz="9600" b="1" dirty="0" smtClean="0"/>
              <a:t>#ESC17</a:t>
            </a:r>
            <a:endParaRPr lang="en-US" sz="9600" b="1" dirty="0"/>
          </a:p>
        </p:txBody>
      </p:sp>
      <p:pic>
        <p:nvPicPr>
          <p:cNvPr id="1026" name="Picture 2" descr="ESC 17 Lea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57" y="1113182"/>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0452" y="4015409"/>
            <a:ext cx="7182678" cy="1323439"/>
          </a:xfrm>
          <a:prstGeom prst="rect">
            <a:avLst/>
          </a:prstGeom>
          <a:noFill/>
        </p:spPr>
        <p:txBody>
          <a:bodyPr wrap="square" rtlCol="0">
            <a:spAutoFit/>
          </a:bodyPr>
          <a:lstStyle/>
          <a:p>
            <a:r>
              <a:rPr lang="en-US" sz="8000" b="1" dirty="0" smtClean="0"/>
              <a:t>@instructionalle</a:t>
            </a:r>
            <a:endParaRPr lang="en-US" sz="8000" b="1" dirty="0"/>
          </a:p>
        </p:txBody>
      </p:sp>
      <p:pic>
        <p:nvPicPr>
          <p:cNvPr id="3" name="Picture 2" descr="http://9to5mac.files.wordpress.com/2012/07/screen-shot-2012-07-08-at-8-45-25-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14" y="4479235"/>
            <a:ext cx="3869265" cy="21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781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7218" y="831574"/>
            <a:ext cx="9366325" cy="1143000"/>
          </a:xfrm>
        </p:spPr>
        <p:txBody>
          <a:bodyPr>
            <a:normAutofit/>
          </a:bodyPr>
          <a:lstStyle/>
          <a:p>
            <a:r>
              <a:rPr lang="en-US" sz="6000" dirty="0" smtClean="0"/>
              <a:t>Action Item #4 </a:t>
            </a:r>
            <a:endParaRPr lang="en-US" sz="6000" dirty="0"/>
          </a:p>
        </p:txBody>
      </p:sp>
      <p:sp>
        <p:nvSpPr>
          <p:cNvPr id="3" name="Content Placeholder 2"/>
          <p:cNvSpPr>
            <a:spLocks noGrp="1"/>
          </p:cNvSpPr>
          <p:nvPr>
            <p:ph idx="1"/>
          </p:nvPr>
        </p:nvSpPr>
        <p:spPr>
          <a:xfrm>
            <a:off x="503583" y="2057400"/>
            <a:ext cx="10919791" cy="4191000"/>
          </a:xfrm>
        </p:spPr>
        <p:txBody>
          <a:bodyPr>
            <a:noAutofit/>
          </a:bodyPr>
          <a:lstStyle/>
          <a:p>
            <a:pPr marL="0" indent="0">
              <a:buNone/>
            </a:pPr>
            <a:r>
              <a:rPr lang="en-US" sz="3600" b="1" dirty="0" smtClean="0"/>
              <a:t>Creating a climate where teachers “grind” everyday!</a:t>
            </a:r>
          </a:p>
          <a:p>
            <a:r>
              <a:rPr lang="en-US" sz="3600" dirty="0" smtClean="0"/>
              <a:t>Student growth is an everyday, all day affair. </a:t>
            </a:r>
          </a:p>
          <a:p>
            <a:r>
              <a:rPr lang="en-US" sz="3600" dirty="0" smtClean="0"/>
              <a:t>Gaps in instruction no matter how small or inconsequential they may seem can make or break students with little background knowledge.  </a:t>
            </a:r>
          </a:p>
          <a:p>
            <a:r>
              <a:rPr lang="en-US" sz="3600" dirty="0" smtClean="0"/>
              <a:t>Teacher attendance and attention to each child is paramount for Index 2 and ELL success.</a:t>
            </a:r>
          </a:p>
        </p:txBody>
      </p:sp>
    </p:spTree>
    <p:extLst>
      <p:ext uri="{BB962C8B-B14F-4D97-AF65-F5344CB8AC3E}">
        <p14:creationId xmlns:p14="http://schemas.microsoft.com/office/powerpoint/2010/main" val="598241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3352392852"/>
              </p:ext>
            </p:extLst>
          </p:nvPr>
        </p:nvGraphicFramePr>
        <p:xfrm>
          <a:off x="1016001" y="1219201"/>
          <a:ext cx="7698519" cy="4672013"/>
        </p:xfrm>
        <a:graphic>
          <a:graphicData uri="http://schemas.openxmlformats.org/presentationml/2006/ole">
            <mc:AlternateContent xmlns:mc="http://schemas.openxmlformats.org/markup-compatibility/2006">
              <mc:Choice xmlns:v="urn:schemas-microsoft-com:vml" Requires="v">
                <p:oleObj spid="_x0000_s1027" name="Document" r:id="rId4" imgW="6005360" imgH="4781499" progId="Word.Document.8">
                  <p:embed/>
                </p:oleObj>
              </mc:Choice>
              <mc:Fallback>
                <p:oleObj name="Document" r:id="rId4" imgW="6005360" imgH="478149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1" y="1219201"/>
                        <a:ext cx="7698519" cy="4672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Text Box 3"/>
          <p:cNvSpPr txBox="1">
            <a:spLocks noChangeArrowheads="1"/>
          </p:cNvSpPr>
          <p:nvPr/>
        </p:nvSpPr>
        <p:spPr bwMode="auto">
          <a:xfrm>
            <a:off x="1016000" y="247471"/>
            <a:ext cx="10769600" cy="1077218"/>
          </a:xfrm>
          <a:prstGeom prst="rect">
            <a:avLst/>
          </a:prstGeom>
          <a:noFill/>
          <a:ln w="9525">
            <a:noFill/>
            <a:miter lim="800000"/>
            <a:headEnd/>
            <a:tailEnd/>
          </a:ln>
        </p:spPr>
        <p:txBody>
          <a:bodyPr wrap="square">
            <a:spAutoFit/>
          </a:bodyPr>
          <a:lstStyle/>
          <a:p>
            <a:pPr>
              <a:spcBef>
                <a:spcPct val="50000"/>
              </a:spcBef>
            </a:pPr>
            <a:r>
              <a:rPr lang="en-US" sz="3200" b="1" dirty="0">
                <a:latin typeface="Arial" pitchFamily="34" charset="0"/>
                <a:cs typeface="Arial" pitchFamily="34" charset="0"/>
              </a:rPr>
              <a:t>Phases of Teaching</a:t>
            </a:r>
            <a:r>
              <a:rPr lang="en-US" sz="3200" b="1" dirty="0" smtClean="0">
                <a:latin typeface="Arial" pitchFamily="34" charset="0"/>
                <a:cs typeface="Arial" pitchFamily="34" charset="0"/>
              </a:rPr>
              <a:t>: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Attitudes </a:t>
            </a:r>
            <a:r>
              <a:rPr lang="en-US" sz="3200" b="1" dirty="0">
                <a:latin typeface="Arial" pitchFamily="34" charset="0"/>
                <a:cs typeface="Arial" pitchFamily="34" charset="0"/>
              </a:rPr>
              <a:t>Toward Teaching</a:t>
            </a:r>
          </a:p>
        </p:txBody>
      </p:sp>
      <p:sp>
        <p:nvSpPr>
          <p:cNvPr id="2052" name="Text Box 4"/>
          <p:cNvSpPr txBox="1">
            <a:spLocks noChangeArrowheads="1"/>
          </p:cNvSpPr>
          <p:nvPr/>
        </p:nvSpPr>
        <p:spPr bwMode="auto">
          <a:xfrm>
            <a:off x="8483601" y="5803125"/>
            <a:ext cx="3577772" cy="646331"/>
          </a:xfrm>
          <a:prstGeom prst="rect">
            <a:avLst/>
          </a:prstGeom>
          <a:noFill/>
          <a:ln w="9525">
            <a:noFill/>
            <a:miter lim="800000"/>
            <a:headEnd/>
            <a:tailEnd/>
          </a:ln>
        </p:spPr>
        <p:txBody>
          <a:bodyPr wrap="square">
            <a:spAutoFit/>
          </a:bodyPr>
          <a:lstStyle/>
          <a:p>
            <a:pPr>
              <a:spcBef>
                <a:spcPct val="50000"/>
              </a:spcBef>
            </a:pPr>
            <a:r>
              <a:rPr lang="en-US" dirty="0" smtClean="0">
                <a:latin typeface="Arial" pitchFamily="34" charset="0"/>
                <a:cs typeface="Arial" pitchFamily="34" charset="0"/>
              </a:rPr>
              <a:t>Copyright </a:t>
            </a:r>
            <a:r>
              <a:rPr lang="en-US" dirty="0">
                <a:latin typeface="Arial" pitchFamily="34" charset="0"/>
                <a:cs typeface="Arial" pitchFamily="34" charset="0"/>
              </a:rPr>
              <a:t>1998, Austin </a:t>
            </a:r>
            <a:r>
              <a:rPr lang="en-US" dirty="0" smtClean="0">
                <a:latin typeface="Arial" pitchFamily="34" charset="0"/>
                <a:cs typeface="Arial" pitchFamily="34" charset="0"/>
              </a:rPr>
              <a:t>Educational </a:t>
            </a:r>
            <a:r>
              <a:rPr lang="en-US" dirty="0">
                <a:latin typeface="Arial" pitchFamily="34" charset="0"/>
                <a:cs typeface="Arial" pitchFamily="34" charset="0"/>
              </a:rPr>
              <a:t>Associates</a:t>
            </a:r>
          </a:p>
        </p:txBody>
      </p:sp>
      <p:sp>
        <p:nvSpPr>
          <p:cNvPr id="5" name="TextBox 4"/>
          <p:cNvSpPr txBox="1"/>
          <p:nvPr/>
        </p:nvSpPr>
        <p:spPr>
          <a:xfrm>
            <a:off x="8483600" y="2286000"/>
            <a:ext cx="3556000" cy="1477328"/>
          </a:xfrm>
          <a:prstGeom prst="rect">
            <a:avLst/>
          </a:prstGeom>
          <a:noFill/>
        </p:spPr>
        <p:txBody>
          <a:bodyPr wrap="square" rtlCol="0">
            <a:spAutoFit/>
          </a:bodyPr>
          <a:lstStyle/>
          <a:p>
            <a:r>
              <a:rPr lang="en-US" dirty="0" smtClean="0">
                <a:latin typeface="Arial" pitchFamily="34" charset="0"/>
                <a:cs typeface="Arial" pitchFamily="34" charset="0"/>
              </a:rPr>
              <a:t>We must engage in reflective conversations with our faculty to get us on the upward path to renewed energy and enthusiasm!</a:t>
            </a:r>
            <a:endParaRPr lang="en-US" dirty="0">
              <a:latin typeface="Arial" pitchFamily="34" charset="0"/>
              <a:cs typeface="Arial" pitchFamily="34" charset="0"/>
            </a:endParaRPr>
          </a:p>
        </p:txBody>
      </p:sp>
      <p:sp>
        <p:nvSpPr>
          <p:cNvPr id="2" name="Rectangle 1"/>
          <p:cNvSpPr/>
          <p:nvPr/>
        </p:nvSpPr>
        <p:spPr>
          <a:xfrm>
            <a:off x="1150536" y="5790924"/>
            <a:ext cx="7010400" cy="646331"/>
          </a:xfrm>
          <a:prstGeom prst="rect">
            <a:avLst/>
          </a:prstGeom>
        </p:spPr>
        <p:txBody>
          <a:bodyPr wrap="square">
            <a:spAutoFit/>
          </a:bodyPr>
          <a:lstStyle/>
          <a:p>
            <a:r>
              <a:rPr lang="en-US" b="1" dirty="0" smtClean="0">
                <a:solidFill>
                  <a:srgbClr val="FF0000"/>
                </a:solidFill>
                <a:effectLst/>
                <a:latin typeface="+mj-lt"/>
              </a:rPr>
              <a:t>“People often say that motivation doesn't last. Well, neither does bathing - that's why we recommend it daily.”– Zig </a:t>
            </a:r>
            <a:r>
              <a:rPr lang="en-US" b="1" dirty="0" err="1" smtClean="0">
                <a:solidFill>
                  <a:srgbClr val="FF0000"/>
                </a:solidFill>
                <a:effectLst/>
                <a:latin typeface="+mj-lt"/>
              </a:rPr>
              <a:t>Ziglar</a:t>
            </a:r>
            <a:endParaRPr lang="en-US" b="1" dirty="0">
              <a:solidFill>
                <a:srgbClr val="FF0000"/>
              </a:solidFill>
              <a:effectLst/>
              <a:latin typeface="+mj-lt"/>
            </a:endParaRPr>
          </a:p>
        </p:txBody>
      </p:sp>
    </p:spTree>
    <p:extLst>
      <p:ext uri="{BB962C8B-B14F-4D97-AF65-F5344CB8AC3E}">
        <p14:creationId xmlns:p14="http://schemas.microsoft.com/office/powerpoint/2010/main" val="2848473847"/>
      </p:ext>
    </p:extLst>
  </p:cSld>
  <p:clrMapOvr>
    <a:masterClrMapping/>
  </p:clrMapOvr>
  <p:transition spd="slow"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745435" y="457890"/>
            <a:ext cx="10515600" cy="1325563"/>
          </a:xfrm>
        </p:spPr>
        <p:txBody>
          <a:bodyPr/>
          <a:lstStyle/>
          <a:p>
            <a:pPr eaLnBrk="1" hangingPunct="1"/>
            <a:r>
              <a:rPr lang="en-US" altLang="en-US" dirty="0" smtClean="0">
                <a:latin typeface="Arial" charset="0"/>
                <a:cs typeface="Arial" charset="0"/>
              </a:rPr>
              <a:t>Pass/Fail Culture</a:t>
            </a:r>
          </a:p>
        </p:txBody>
      </p:sp>
      <p:sp>
        <p:nvSpPr>
          <p:cNvPr id="8195" name="Content Placeholder 2"/>
          <p:cNvSpPr>
            <a:spLocks noGrp="1"/>
          </p:cNvSpPr>
          <p:nvPr>
            <p:ph idx="1"/>
          </p:nvPr>
        </p:nvSpPr>
        <p:spPr/>
        <p:txBody>
          <a:bodyPr/>
          <a:lstStyle/>
          <a:p>
            <a:pPr marL="0" indent="0" eaLnBrk="1" hangingPunct="1">
              <a:buFont typeface="Arial" charset="0"/>
              <a:buNone/>
            </a:pPr>
            <a:endParaRPr lang="en-US" altLang="en-US" smtClean="0">
              <a:latin typeface="Arial" charset="0"/>
              <a:cs typeface="Arial" charset="0"/>
            </a:endParaRPr>
          </a:p>
        </p:txBody>
      </p:sp>
      <p:pic>
        <p:nvPicPr>
          <p:cNvPr id="8196" name="Picture 3" descr="C:\Users\tduncan\AppData\Local\Microsoft\Windows\Temporary Internet Files\Content.IE5\M2GDLXQ9\MP9004000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057" y="1643270"/>
            <a:ext cx="10611578" cy="499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650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4947" y="762690"/>
            <a:ext cx="10515600" cy="1325563"/>
          </a:xfrm>
        </p:spPr>
        <p:txBody>
          <a:bodyPr>
            <a:noAutofit/>
          </a:bodyPr>
          <a:lstStyle/>
          <a:p>
            <a:pPr algn="ctr"/>
            <a:r>
              <a:rPr lang="en-US" sz="6000" dirty="0" smtClean="0"/>
              <a:t>From Your Demographics Are Changing  at AIE 2014</a:t>
            </a:r>
            <a:endParaRPr lang="en-US" sz="6000" dirty="0"/>
          </a:p>
        </p:txBody>
      </p:sp>
      <p:sp>
        <p:nvSpPr>
          <p:cNvPr id="3" name="Content Placeholder 2"/>
          <p:cNvSpPr>
            <a:spLocks noGrp="1"/>
          </p:cNvSpPr>
          <p:nvPr>
            <p:ph idx="1"/>
          </p:nvPr>
        </p:nvSpPr>
        <p:spPr>
          <a:xfrm>
            <a:off x="838200" y="1825625"/>
            <a:ext cx="10515600" cy="3541505"/>
          </a:xfrm>
        </p:spPr>
        <p:txBody>
          <a:bodyPr/>
          <a:lstStyle/>
          <a:p>
            <a:pPr marL="0" indent="0">
              <a:buNone/>
            </a:pPr>
            <a:endParaRPr lang="en-US" dirty="0" smtClean="0"/>
          </a:p>
          <a:p>
            <a:pPr marL="0" indent="0">
              <a:buNone/>
            </a:pPr>
            <a:endParaRPr lang="en-US" dirty="0"/>
          </a:p>
          <a:p>
            <a:pPr marL="0" indent="0">
              <a:buNone/>
            </a:pPr>
            <a:r>
              <a:rPr lang="en-US" sz="4400" dirty="0" smtClean="0"/>
              <a:t>“Culture hides more than it reveals, and it hides most effectively from its own participants.” – Edward T. Hall</a:t>
            </a:r>
            <a:endParaRPr lang="en-US" sz="4400" dirty="0"/>
          </a:p>
        </p:txBody>
      </p:sp>
    </p:spTree>
    <p:extLst>
      <p:ext uri="{BB962C8B-B14F-4D97-AF65-F5344CB8AC3E}">
        <p14:creationId xmlns:p14="http://schemas.microsoft.com/office/powerpoint/2010/main" val="1589841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0574" y="643420"/>
            <a:ext cx="10730947" cy="1325563"/>
          </a:xfrm>
        </p:spPr>
        <p:txBody>
          <a:bodyPr>
            <a:normAutofit/>
          </a:bodyPr>
          <a:lstStyle/>
          <a:p>
            <a:r>
              <a:rPr lang="en-US" sz="6600" dirty="0" smtClean="0"/>
              <a:t>Drivers</a:t>
            </a:r>
            <a:endParaRPr lang="en-US" sz="6600" dirty="0"/>
          </a:p>
        </p:txBody>
      </p:sp>
      <p:sp>
        <p:nvSpPr>
          <p:cNvPr id="3" name="Content Placeholder 2"/>
          <p:cNvSpPr>
            <a:spLocks noGrp="1"/>
          </p:cNvSpPr>
          <p:nvPr>
            <p:ph idx="1"/>
          </p:nvPr>
        </p:nvSpPr>
        <p:spPr>
          <a:xfrm>
            <a:off x="755375" y="2087218"/>
            <a:ext cx="10756348" cy="4770782"/>
          </a:xfrm>
        </p:spPr>
        <p:txBody>
          <a:bodyPr>
            <a:normAutofit lnSpcReduction="10000"/>
          </a:bodyPr>
          <a:lstStyle/>
          <a:p>
            <a:r>
              <a:rPr lang="en-US" sz="3200" dirty="0" smtClean="0"/>
              <a:t>High end performance, not mere passing at low standards.  Level III performance is just as important as “passing”, whatever </a:t>
            </a:r>
            <a:r>
              <a:rPr lang="en-US" sz="3200" smtClean="0"/>
              <a:t>that may </a:t>
            </a:r>
            <a:r>
              <a:rPr lang="en-US" sz="3200" dirty="0" smtClean="0"/>
              <a:t>be.</a:t>
            </a:r>
          </a:p>
          <a:p>
            <a:r>
              <a:rPr lang="en-US" sz="3200" dirty="0" smtClean="0"/>
              <a:t>Special on emphasis economically disadvantaged students and Level II performance which speaks to directly to the intervention systems. </a:t>
            </a:r>
          </a:p>
          <a:p>
            <a:r>
              <a:rPr lang="en-US" sz="3200" dirty="0"/>
              <a:t> </a:t>
            </a:r>
            <a:r>
              <a:rPr lang="en-US" sz="3200" dirty="0" smtClean="0"/>
              <a:t>Growth, you can “pass” and still fail in Index 2.  </a:t>
            </a:r>
          </a:p>
          <a:p>
            <a:r>
              <a:rPr lang="en-US" sz="3200" dirty="0" smtClean="0"/>
              <a:t>Final Recommended Standard is the goal. Phase-in is not extremely important in an Index system.</a:t>
            </a:r>
          </a:p>
          <a:p>
            <a:endParaRPr lang="en-US" dirty="0"/>
          </a:p>
        </p:txBody>
      </p:sp>
    </p:spTree>
    <p:extLst>
      <p:ext uri="{BB962C8B-B14F-4D97-AF65-F5344CB8AC3E}">
        <p14:creationId xmlns:p14="http://schemas.microsoft.com/office/powerpoint/2010/main" val="1499741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62991179"/>
              </p:ext>
            </p:extLst>
          </p:nvPr>
        </p:nvGraphicFramePr>
        <p:xfrm>
          <a:off x="508000" y="97406"/>
          <a:ext cx="11175999" cy="6760595"/>
        </p:xfrm>
        <a:graphic>
          <a:graphicData uri="http://schemas.openxmlformats.org/drawingml/2006/table">
            <a:tbl>
              <a:tblPr firstRow="1" firstCol="1" bandRow="1">
                <a:tableStyleId>{5C22544A-7EE6-4342-B048-85BDC9FD1C3A}</a:tableStyleId>
              </a:tblPr>
              <a:tblGrid>
                <a:gridCol w="1833907"/>
                <a:gridCol w="1736169"/>
                <a:gridCol w="2360045"/>
                <a:gridCol w="1903881"/>
                <a:gridCol w="1790789"/>
                <a:gridCol w="1551208"/>
              </a:tblGrid>
              <a:tr h="341055">
                <a:tc gridSpan="2">
                  <a:txBody>
                    <a:bodyPr/>
                    <a:lstStyle/>
                    <a:p>
                      <a:pPr marL="0" marR="0" algn="ctr">
                        <a:lnSpc>
                          <a:spcPct val="115000"/>
                        </a:lnSpc>
                        <a:spcBef>
                          <a:spcPts val="0"/>
                        </a:spcBef>
                        <a:spcAft>
                          <a:spcPts val="0"/>
                        </a:spcAft>
                      </a:pPr>
                      <a:r>
                        <a:rPr lang="en-US" sz="2000" dirty="0">
                          <a:effectLst/>
                        </a:rPr>
                        <a:t>Subject</a:t>
                      </a:r>
                      <a:endParaRPr lang="en-US" sz="2000" dirty="0">
                        <a:effectLst/>
                        <a:latin typeface="Verdana"/>
                        <a:ea typeface="Calibri"/>
                        <a:cs typeface="Times New Roman"/>
                      </a:endParaRPr>
                    </a:p>
                  </a:txBody>
                  <a:tcPr marL="76668" marR="76668" marT="0" marB="0"/>
                </a:tc>
                <a:tc hMerge="1">
                  <a:txBody>
                    <a:bodyPr/>
                    <a:lstStyle/>
                    <a:p>
                      <a:endParaRPr lang="en-US"/>
                    </a:p>
                  </a:txBody>
                  <a:tcPr/>
                </a:tc>
                <a:tc>
                  <a:txBody>
                    <a:bodyPr/>
                    <a:lstStyle/>
                    <a:p>
                      <a:pPr marL="0" marR="0" algn="ctr">
                        <a:lnSpc>
                          <a:spcPct val="115000"/>
                        </a:lnSpc>
                        <a:spcBef>
                          <a:spcPts val="0"/>
                        </a:spcBef>
                        <a:spcAft>
                          <a:spcPts val="0"/>
                        </a:spcAft>
                      </a:pPr>
                      <a:r>
                        <a:rPr lang="en-US" sz="1800" dirty="0">
                          <a:effectLst/>
                        </a:rPr>
                        <a:t>Phase 1</a:t>
                      </a:r>
                      <a:endParaRPr lang="en-US" sz="1800" dirty="0">
                        <a:effectLst/>
                        <a:latin typeface="Verdana"/>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800" dirty="0">
                          <a:effectLst/>
                        </a:rPr>
                        <a:t>Phase 2</a:t>
                      </a:r>
                      <a:endParaRPr lang="en-US" sz="1800" dirty="0">
                        <a:effectLst/>
                        <a:latin typeface="Verdana"/>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800" dirty="0" smtClean="0">
                          <a:effectLst/>
                          <a:latin typeface="+mj-lt"/>
                          <a:ea typeface="Calibri"/>
                          <a:cs typeface="Times New Roman"/>
                        </a:rPr>
                        <a:t>Final</a:t>
                      </a:r>
                      <a:endParaRPr lang="en-US" sz="1800" dirty="0">
                        <a:effectLst/>
                        <a:latin typeface="+mj-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800" dirty="0" smtClean="0">
                          <a:effectLst/>
                          <a:latin typeface="+mj-lt"/>
                          <a:ea typeface="Calibri"/>
                          <a:cs typeface="Times New Roman"/>
                        </a:rPr>
                        <a:t>Level III</a:t>
                      </a:r>
                      <a:endParaRPr lang="en-US" sz="1800" dirty="0">
                        <a:effectLst/>
                        <a:latin typeface="+mj-lt"/>
                        <a:ea typeface="Calibri"/>
                        <a:cs typeface="Times New Roman"/>
                      </a:endParaRPr>
                    </a:p>
                  </a:txBody>
                  <a:tcPr marL="76668" marR="76668" marT="0" marB="0"/>
                </a:tc>
              </a:tr>
              <a:tr h="238739">
                <a:tc rowSpan="8">
                  <a:txBody>
                    <a:bodyPr/>
                    <a:lstStyle/>
                    <a:p>
                      <a:pPr marL="0" marR="0" algn="ctr">
                        <a:lnSpc>
                          <a:spcPct val="115000"/>
                        </a:lnSpc>
                        <a:spcBef>
                          <a:spcPts val="0"/>
                        </a:spcBef>
                        <a:spcAft>
                          <a:spcPts val="0"/>
                        </a:spcAft>
                      </a:pPr>
                      <a:endParaRPr lang="en-US" sz="1000" dirty="0">
                        <a:effectLst/>
                      </a:endParaRPr>
                    </a:p>
                    <a:p>
                      <a:pPr marL="0" marR="0" algn="ctr">
                        <a:lnSpc>
                          <a:spcPct val="115000"/>
                        </a:lnSpc>
                        <a:spcBef>
                          <a:spcPts val="0"/>
                        </a:spcBef>
                        <a:spcAft>
                          <a:spcPts val="1000"/>
                        </a:spcAft>
                      </a:pPr>
                      <a:r>
                        <a:rPr lang="en-US" sz="1400" dirty="0">
                          <a:effectLst/>
                        </a:rPr>
                        <a:t>Reading</a:t>
                      </a:r>
                      <a:endParaRPr lang="en-US" sz="1000" dirty="0">
                        <a:effectLst/>
                        <a:latin typeface="Verdana"/>
                        <a:ea typeface="Calibri"/>
                        <a:cs typeface="Times New Roman"/>
                      </a:endParaRPr>
                    </a:p>
                    <a:p>
                      <a:pPr marL="0" marR="0" algn="ctr">
                        <a:lnSpc>
                          <a:spcPct val="115000"/>
                        </a:lnSpc>
                        <a:spcBef>
                          <a:spcPts val="0"/>
                        </a:spcBef>
                        <a:spcAft>
                          <a:spcPts val="1000"/>
                        </a:spcAft>
                      </a:pPr>
                      <a:endParaRPr lang="en-US" sz="1000" dirty="0">
                        <a:effectLst/>
                        <a:latin typeface="Verdana"/>
                        <a:ea typeface="Calibri"/>
                        <a:cs typeface="Times New Roman"/>
                      </a:endParaRPr>
                    </a:p>
                  </a:txBody>
                  <a:tcPr marL="76668" marR="76668" marT="0" marB="0"/>
                </a:tc>
                <a:tc>
                  <a:txBody>
                    <a:bodyPr/>
                    <a:lstStyle/>
                    <a:p>
                      <a:pPr marL="0" marR="0">
                        <a:lnSpc>
                          <a:spcPct val="115000"/>
                        </a:lnSpc>
                        <a:spcBef>
                          <a:spcPts val="0"/>
                        </a:spcBef>
                        <a:spcAft>
                          <a:spcPts val="0"/>
                        </a:spcAft>
                      </a:pPr>
                      <a:r>
                        <a:rPr lang="en-US" sz="1400" b="0" dirty="0">
                          <a:effectLst/>
                          <a:latin typeface="+mn-lt"/>
                        </a:rPr>
                        <a:t>Grade 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65%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88%</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66%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77%</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86%</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65%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87%</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65%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88%</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7</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64%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84%</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63%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85%</a:t>
                      </a:r>
                      <a:endParaRPr lang="en-US" sz="1400" b="0" dirty="0">
                        <a:effectLst/>
                        <a:latin typeface="+mn-lt"/>
                        <a:ea typeface="Calibri"/>
                        <a:cs typeface="Times New Roman"/>
                      </a:endParaRPr>
                    </a:p>
                  </a:txBody>
                  <a:tcPr marL="76668" marR="76668" marT="0" marB="0"/>
                </a:tc>
              </a:tr>
              <a:tr h="238739">
                <a:tc vMerge="1">
                  <a:txBody>
                    <a:bodyPr/>
                    <a:lstStyle/>
                    <a:p>
                      <a:pPr marL="0" marR="0">
                        <a:lnSpc>
                          <a:spcPct val="115000"/>
                        </a:lnSpc>
                        <a:spcBef>
                          <a:spcPts val="0"/>
                        </a:spcBef>
                        <a:spcAft>
                          <a:spcPts val="1000"/>
                        </a:spcAft>
                      </a:pPr>
                      <a:endParaRPr lang="en-US" sz="9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400" b="0" dirty="0" smtClean="0">
                          <a:effectLst/>
                          <a:latin typeface="+mn-lt"/>
                          <a:ea typeface="Calibri"/>
                          <a:cs typeface="Times New Roman"/>
                        </a:rPr>
                        <a:t>Englis</a:t>
                      </a:r>
                      <a:r>
                        <a:rPr lang="en-US" sz="1400" b="0" baseline="0" dirty="0" smtClean="0">
                          <a:effectLst/>
                          <a:latin typeface="+mn-lt"/>
                          <a:ea typeface="Calibri"/>
                          <a:cs typeface="Times New Roman"/>
                        </a:rPr>
                        <a:t>h I</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53%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85%</a:t>
                      </a:r>
                      <a:endParaRPr lang="en-US" sz="1400" b="0" dirty="0">
                        <a:effectLst/>
                        <a:latin typeface="+mn-lt"/>
                        <a:ea typeface="Calibri"/>
                        <a:cs typeface="Times New Roman"/>
                      </a:endParaRPr>
                    </a:p>
                  </a:txBody>
                  <a:tcPr marL="76668" marR="76668" marT="0" marB="0"/>
                </a:tc>
              </a:tr>
              <a:tr h="238739">
                <a:tc vMerge="1">
                  <a:txBody>
                    <a:bodyPr/>
                    <a:lstStyle/>
                    <a:p>
                      <a:pPr marL="0" marR="0">
                        <a:lnSpc>
                          <a:spcPct val="115000"/>
                        </a:lnSpc>
                        <a:spcBef>
                          <a:spcPts val="0"/>
                        </a:spcBef>
                        <a:spcAft>
                          <a:spcPts val="1000"/>
                        </a:spcAft>
                      </a:pPr>
                      <a:endParaRPr lang="en-US" sz="9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400" b="0" dirty="0" smtClean="0">
                          <a:effectLst/>
                          <a:latin typeface="+mn-lt"/>
                          <a:ea typeface="Calibri"/>
                          <a:cs typeface="Times New Roman"/>
                        </a:rPr>
                        <a:t>English II</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54%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59%</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85%</a:t>
                      </a:r>
                      <a:endParaRPr lang="en-US" sz="1400" b="0" dirty="0">
                        <a:effectLst/>
                        <a:latin typeface="+mn-lt"/>
                        <a:ea typeface="Calibri"/>
                        <a:cs typeface="Times New Roman"/>
                      </a:endParaRPr>
                    </a:p>
                  </a:txBody>
                  <a:tcPr marL="76668" marR="76668" marT="0" marB="0"/>
                </a:tc>
              </a:tr>
              <a:tr h="242872">
                <a:tc>
                  <a:txBody>
                    <a:bodyPr/>
                    <a:lstStyle/>
                    <a:p>
                      <a:pPr marL="0" marR="0" algn="ctr">
                        <a:lnSpc>
                          <a:spcPct val="115000"/>
                        </a:lnSpc>
                        <a:spcBef>
                          <a:spcPts val="0"/>
                        </a:spcBef>
                        <a:spcAft>
                          <a:spcPts val="0"/>
                        </a:spcAft>
                      </a:pPr>
                      <a:r>
                        <a:rPr lang="en-US" sz="1000" dirty="0">
                          <a:effectLst/>
                        </a:rPr>
                        <a:t> </a:t>
                      </a:r>
                      <a:endParaRPr lang="en-US" sz="1000" dirty="0">
                        <a:effectLst/>
                        <a:latin typeface="Verdana"/>
                        <a:ea typeface="Calibri"/>
                        <a:cs typeface="Times New Roman"/>
                      </a:endParaRPr>
                    </a:p>
                  </a:txBody>
                  <a:tcPr marL="76668" marR="76668" marT="0" marB="0">
                    <a:solidFill>
                      <a:schemeClr val="bg2"/>
                    </a:solidFill>
                  </a:tcPr>
                </a:tc>
                <a:tc>
                  <a:txBody>
                    <a:bodyPr/>
                    <a:lstStyle/>
                    <a:p>
                      <a:pPr marL="0" marR="0">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r>
              <a:tr h="238739">
                <a:tc rowSpan="7">
                  <a:txBody>
                    <a:bodyPr/>
                    <a:lstStyle/>
                    <a:p>
                      <a:pPr marL="0" marR="0" algn="ctr">
                        <a:lnSpc>
                          <a:spcPct val="115000"/>
                        </a:lnSpc>
                        <a:spcBef>
                          <a:spcPts val="0"/>
                        </a:spcBef>
                        <a:spcAft>
                          <a:spcPts val="1000"/>
                        </a:spcAft>
                      </a:pPr>
                      <a:r>
                        <a:rPr lang="en-US" sz="1400" dirty="0" smtClean="0">
                          <a:effectLst/>
                        </a:rPr>
                        <a:t>Math</a:t>
                      </a:r>
                      <a:endParaRPr lang="en-US" sz="1000" dirty="0">
                        <a:effectLst/>
                        <a:latin typeface="Verdana"/>
                        <a:ea typeface="Calibri"/>
                        <a:cs typeface="Times New Roman"/>
                      </a:endParaRPr>
                    </a:p>
                  </a:txBody>
                  <a:tcPr marL="76668" marR="76668" marT="0" marB="0"/>
                </a:tc>
                <a:tc>
                  <a:txBody>
                    <a:bodyPr/>
                    <a:lstStyle/>
                    <a:p>
                      <a:pPr marL="0" marR="0">
                        <a:lnSpc>
                          <a:spcPct val="115000"/>
                        </a:lnSpc>
                        <a:spcBef>
                          <a:spcPts val="0"/>
                        </a:spcBef>
                        <a:spcAft>
                          <a:spcPts val="0"/>
                        </a:spcAft>
                      </a:pPr>
                      <a:r>
                        <a:rPr lang="en-US" sz="1400" b="0" dirty="0">
                          <a:effectLst/>
                          <a:latin typeface="+mn-lt"/>
                        </a:rPr>
                        <a:t>Grade 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59%</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72%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91%</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60%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71%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90%</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66%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88%</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42%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87%</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7</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44%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69%</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85%</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39%</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88%</a:t>
                      </a:r>
                      <a:endParaRPr lang="en-US" sz="1400" b="0" dirty="0">
                        <a:effectLst/>
                        <a:latin typeface="+mn-lt"/>
                        <a:ea typeface="Calibri"/>
                        <a:cs typeface="Times New Roman"/>
                      </a:endParaRPr>
                    </a:p>
                  </a:txBody>
                  <a:tcPr marL="76668" marR="76668" marT="0" marB="0"/>
                </a:tc>
              </a:tr>
              <a:tr h="238739">
                <a:tc vMerge="1">
                  <a:txBody>
                    <a:bodyPr/>
                    <a:lstStyle/>
                    <a:p>
                      <a:pPr marL="0" marR="0" algn="l">
                        <a:lnSpc>
                          <a:spcPct val="115000"/>
                        </a:lnSpc>
                        <a:spcBef>
                          <a:spcPts val="0"/>
                        </a:spcBef>
                        <a:spcAft>
                          <a:spcPts val="1000"/>
                        </a:spcAft>
                      </a:pPr>
                      <a:endParaRPr lang="en-US" sz="9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400" b="0" dirty="0" smtClean="0">
                          <a:effectLst/>
                          <a:latin typeface="+mn-lt"/>
                          <a:ea typeface="Calibri"/>
                          <a:cs typeface="Times New Roman"/>
                        </a:rPr>
                        <a:t>Algebra</a:t>
                      </a:r>
                      <a:r>
                        <a:rPr lang="en-US" sz="1400" b="0" baseline="0" dirty="0" smtClean="0">
                          <a:effectLst/>
                          <a:latin typeface="+mn-lt"/>
                          <a:ea typeface="Calibri"/>
                          <a:cs typeface="Times New Roman"/>
                        </a:rPr>
                        <a:t> 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37%</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50%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83%</a:t>
                      </a:r>
                      <a:endParaRPr lang="en-US" sz="1400" b="0" dirty="0">
                        <a:effectLst/>
                        <a:latin typeface="+mn-lt"/>
                        <a:ea typeface="Calibri"/>
                        <a:cs typeface="Times New Roman"/>
                      </a:endParaRPr>
                    </a:p>
                  </a:txBody>
                  <a:tcPr marL="76668" marR="76668" marT="0" marB="0"/>
                </a:tc>
              </a:tr>
              <a:tr h="242872">
                <a:tc>
                  <a:txBody>
                    <a:bodyPr/>
                    <a:lstStyle/>
                    <a:p>
                      <a:pPr marL="0" marR="0" algn="ctr">
                        <a:lnSpc>
                          <a:spcPct val="115000"/>
                        </a:lnSpc>
                        <a:spcBef>
                          <a:spcPts val="0"/>
                        </a:spcBef>
                        <a:spcAft>
                          <a:spcPts val="0"/>
                        </a:spcAft>
                      </a:pPr>
                      <a:r>
                        <a:rPr lang="en-US" sz="1000" dirty="0">
                          <a:effectLst/>
                        </a:rPr>
                        <a:t> </a:t>
                      </a:r>
                      <a:endParaRPr lang="en-US" sz="1000" dirty="0">
                        <a:effectLst/>
                        <a:latin typeface="Verdana"/>
                        <a:ea typeface="Calibri"/>
                        <a:cs typeface="Times New Roman"/>
                      </a:endParaRPr>
                    </a:p>
                  </a:txBody>
                  <a:tcPr marL="76668" marR="76668" marT="0" marB="0">
                    <a:solidFill>
                      <a:schemeClr val="bg2"/>
                    </a:solidFill>
                  </a:tcPr>
                </a:tc>
                <a:tc>
                  <a:txBody>
                    <a:bodyPr/>
                    <a:lstStyle/>
                    <a:p>
                      <a:pPr marL="0" marR="0">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r>
              <a:tr h="238739">
                <a:tc rowSpan="3">
                  <a:txBody>
                    <a:bodyPr/>
                    <a:lstStyle/>
                    <a:p>
                      <a:pPr marL="0" marR="0" algn="ctr">
                        <a:lnSpc>
                          <a:spcPct val="115000"/>
                        </a:lnSpc>
                        <a:spcBef>
                          <a:spcPts val="0"/>
                        </a:spcBef>
                        <a:spcAft>
                          <a:spcPts val="1000"/>
                        </a:spcAft>
                      </a:pPr>
                      <a:r>
                        <a:rPr lang="en-US" sz="1400" dirty="0" smtClean="0">
                          <a:effectLst/>
                        </a:rPr>
                        <a:t>Science</a:t>
                      </a:r>
                      <a:endParaRPr lang="en-US" sz="1400" dirty="0">
                        <a:effectLst/>
                        <a:latin typeface="Verdana"/>
                        <a:ea typeface="Calibri"/>
                        <a:cs typeface="Times New Roman"/>
                      </a:endParaRPr>
                    </a:p>
                  </a:txBody>
                  <a:tcPr marL="76668" marR="76668" marT="0" marB="0"/>
                </a:tc>
                <a:tc>
                  <a:txBody>
                    <a:bodyPr/>
                    <a:lstStyle/>
                    <a:p>
                      <a:pPr marL="0" marR="0">
                        <a:lnSpc>
                          <a:spcPct val="115000"/>
                        </a:lnSpc>
                        <a:spcBef>
                          <a:spcPts val="0"/>
                        </a:spcBef>
                        <a:spcAft>
                          <a:spcPts val="0"/>
                        </a:spcAft>
                      </a:pPr>
                      <a:r>
                        <a:rPr lang="en-US" sz="1400" b="0" dirty="0">
                          <a:effectLst/>
                          <a:latin typeface="+mn-lt"/>
                        </a:rPr>
                        <a:t>Grade 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59%</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70%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91%</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65%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78%</a:t>
                      </a:r>
                      <a:endParaRPr lang="en-US" sz="1400" b="0" dirty="0">
                        <a:effectLst/>
                        <a:latin typeface="+mn-lt"/>
                        <a:ea typeface="Calibri"/>
                        <a:cs typeface="Times New Roman"/>
                      </a:endParaRPr>
                    </a:p>
                  </a:txBody>
                  <a:tcPr marL="76668" marR="76668" marT="0" marB="0"/>
                </a:tc>
              </a:tr>
              <a:tr h="238739">
                <a:tc vMerge="1">
                  <a:txBody>
                    <a:bodyPr/>
                    <a:lstStyle/>
                    <a:p>
                      <a:pPr marL="0" marR="0">
                        <a:lnSpc>
                          <a:spcPct val="115000"/>
                        </a:lnSpc>
                        <a:spcBef>
                          <a:spcPts val="0"/>
                        </a:spcBef>
                        <a:spcAft>
                          <a:spcPts val="1000"/>
                        </a:spcAft>
                      </a:pPr>
                      <a:endParaRPr lang="en-US" sz="12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400" b="0" dirty="0" smtClean="0">
                          <a:effectLst/>
                          <a:latin typeface="+mn-lt"/>
                          <a:ea typeface="Calibri"/>
                          <a:cs typeface="Times New Roman"/>
                        </a:rPr>
                        <a:t>Biology</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37%</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51%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83%</a:t>
                      </a:r>
                      <a:endParaRPr lang="en-US" sz="1400" b="0" dirty="0">
                        <a:effectLst/>
                        <a:latin typeface="+mn-lt"/>
                        <a:ea typeface="Calibri"/>
                        <a:cs typeface="Times New Roman"/>
                      </a:endParaRPr>
                    </a:p>
                  </a:txBody>
                  <a:tcPr marL="76668" marR="76668" marT="0" marB="0"/>
                </a:tc>
              </a:tr>
              <a:tr h="242872">
                <a:tc>
                  <a:txBody>
                    <a:bodyPr/>
                    <a:lstStyle/>
                    <a:p>
                      <a:pPr marL="0" marR="0" algn="ctr">
                        <a:lnSpc>
                          <a:spcPct val="115000"/>
                        </a:lnSpc>
                        <a:spcBef>
                          <a:spcPts val="0"/>
                        </a:spcBef>
                        <a:spcAft>
                          <a:spcPts val="0"/>
                        </a:spcAft>
                      </a:pPr>
                      <a:r>
                        <a:rPr lang="en-US" sz="1000" dirty="0">
                          <a:effectLst/>
                        </a:rPr>
                        <a:t> </a:t>
                      </a:r>
                      <a:endParaRPr lang="en-US" sz="1000" dirty="0">
                        <a:effectLst/>
                        <a:latin typeface="Verdana"/>
                        <a:ea typeface="Calibri"/>
                        <a:cs typeface="Times New Roman"/>
                      </a:endParaRPr>
                    </a:p>
                  </a:txBody>
                  <a:tcPr marL="76668" marR="76668" marT="0" marB="0">
                    <a:solidFill>
                      <a:schemeClr val="bg2"/>
                    </a:solidFill>
                  </a:tcPr>
                </a:tc>
                <a:tc>
                  <a:txBody>
                    <a:bodyPr/>
                    <a:lstStyle/>
                    <a:p>
                      <a:pPr marL="0" marR="0">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r>
              <a:tr h="238739">
                <a:tc rowSpan="2">
                  <a:txBody>
                    <a:bodyPr/>
                    <a:lstStyle/>
                    <a:p>
                      <a:pPr marL="0" marR="0" algn="ctr">
                        <a:lnSpc>
                          <a:spcPct val="115000"/>
                        </a:lnSpc>
                        <a:spcBef>
                          <a:spcPts val="0"/>
                        </a:spcBef>
                        <a:spcAft>
                          <a:spcPts val="1000"/>
                        </a:spcAft>
                      </a:pPr>
                      <a:r>
                        <a:rPr lang="en-US" sz="1400" dirty="0" smtClean="0">
                          <a:effectLst/>
                        </a:rPr>
                        <a:t>Social Studies</a:t>
                      </a:r>
                      <a:endParaRPr lang="en-US" sz="1400" dirty="0">
                        <a:effectLst/>
                        <a:latin typeface="Verdana"/>
                        <a:ea typeface="Calibri"/>
                        <a:cs typeface="Times New Roman"/>
                      </a:endParaRPr>
                    </a:p>
                  </a:txBody>
                  <a:tcPr marL="76668" marR="76668" marT="0" marB="0"/>
                </a:tc>
                <a:tc>
                  <a:txBody>
                    <a:bodyPr/>
                    <a:lstStyle/>
                    <a:p>
                      <a:pPr marL="0" marR="0">
                        <a:lnSpc>
                          <a:spcPct val="115000"/>
                        </a:lnSpc>
                        <a:spcBef>
                          <a:spcPts val="0"/>
                        </a:spcBef>
                        <a:spcAft>
                          <a:spcPts val="0"/>
                        </a:spcAft>
                      </a:pPr>
                      <a:r>
                        <a:rPr lang="en-US" sz="1400" b="0" dirty="0">
                          <a:effectLst/>
                          <a:latin typeface="+mn-lt"/>
                        </a:rPr>
                        <a:t>Grade 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62%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83%</a:t>
                      </a:r>
                      <a:endParaRPr lang="en-US" sz="1400" b="0" dirty="0">
                        <a:effectLst/>
                        <a:latin typeface="+mn-lt"/>
                        <a:ea typeface="Calibri"/>
                        <a:cs typeface="Times New Roman"/>
                      </a:endParaRPr>
                    </a:p>
                  </a:txBody>
                  <a:tcPr marL="76668" marR="76668" marT="0" marB="0"/>
                </a:tc>
              </a:tr>
              <a:tr h="275975">
                <a:tc vMerge="1">
                  <a:txBody>
                    <a:bodyPr/>
                    <a:lstStyle/>
                    <a:p>
                      <a:pPr marL="0" marR="0">
                        <a:lnSpc>
                          <a:spcPct val="115000"/>
                        </a:lnSpc>
                        <a:spcBef>
                          <a:spcPts val="0"/>
                        </a:spcBef>
                        <a:spcAft>
                          <a:spcPts val="1000"/>
                        </a:spcAft>
                      </a:pPr>
                      <a:endParaRPr lang="en-US" sz="12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400" b="0" dirty="0" smtClean="0">
                          <a:effectLst/>
                          <a:latin typeface="+mn-lt"/>
                          <a:ea typeface="Calibri"/>
                          <a:cs typeface="Times New Roman"/>
                        </a:rPr>
                        <a:t>US History</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41%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53%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81%</a:t>
                      </a:r>
                      <a:endParaRPr lang="en-US" sz="1400" b="0" dirty="0">
                        <a:effectLst/>
                        <a:latin typeface="+mn-lt"/>
                        <a:ea typeface="Calibri"/>
                        <a:cs typeface="Times New Roman"/>
                      </a:endParaRPr>
                    </a:p>
                  </a:txBody>
                  <a:tcPr marL="76668" marR="76668" marT="0" marB="0"/>
                </a:tc>
              </a:tr>
              <a:tr h="242872">
                <a:tc>
                  <a:txBody>
                    <a:bodyPr/>
                    <a:lstStyle/>
                    <a:p>
                      <a:pPr marL="0" marR="0" algn="ctr">
                        <a:lnSpc>
                          <a:spcPct val="115000"/>
                        </a:lnSpc>
                        <a:spcBef>
                          <a:spcPts val="0"/>
                        </a:spcBef>
                        <a:spcAft>
                          <a:spcPts val="0"/>
                        </a:spcAft>
                      </a:pPr>
                      <a:r>
                        <a:rPr lang="en-US" sz="1000" dirty="0">
                          <a:effectLst/>
                        </a:rPr>
                        <a:t> </a:t>
                      </a:r>
                      <a:endParaRPr lang="en-US" sz="1000" dirty="0">
                        <a:effectLst/>
                        <a:latin typeface="Verdana"/>
                        <a:ea typeface="Calibri"/>
                        <a:cs typeface="Times New Roman"/>
                      </a:endParaRPr>
                    </a:p>
                  </a:txBody>
                  <a:tcPr marL="76668" marR="76668" marT="0" marB="0">
                    <a:solidFill>
                      <a:schemeClr val="bg2"/>
                    </a:solidFill>
                  </a:tcPr>
                </a:tc>
                <a:tc>
                  <a:txBody>
                    <a:bodyPr/>
                    <a:lstStyle/>
                    <a:p>
                      <a:pPr marL="0" marR="0">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r>
              <a:tr h="238739">
                <a:tc rowSpan="2">
                  <a:txBody>
                    <a:bodyPr/>
                    <a:lstStyle/>
                    <a:p>
                      <a:pPr marL="0" marR="0" algn="ctr">
                        <a:lnSpc>
                          <a:spcPct val="115000"/>
                        </a:lnSpc>
                        <a:spcBef>
                          <a:spcPts val="0"/>
                        </a:spcBef>
                        <a:spcAft>
                          <a:spcPts val="1000"/>
                        </a:spcAft>
                      </a:pPr>
                      <a:r>
                        <a:rPr lang="en-US" sz="1400" dirty="0" smtClean="0">
                          <a:effectLst/>
                        </a:rPr>
                        <a:t>Writing</a:t>
                      </a:r>
                      <a:endParaRPr lang="en-US" sz="1400" dirty="0">
                        <a:effectLst/>
                        <a:latin typeface="Verdana"/>
                        <a:ea typeface="Calibri"/>
                        <a:cs typeface="Times New Roman"/>
                      </a:endParaRPr>
                    </a:p>
                  </a:txBody>
                  <a:tcPr marL="76668" marR="76668" marT="0" marB="0"/>
                </a:tc>
                <a:tc>
                  <a:txBody>
                    <a:bodyPr/>
                    <a:lstStyle/>
                    <a:p>
                      <a:pPr marL="0" marR="0">
                        <a:lnSpc>
                          <a:spcPct val="115000"/>
                        </a:lnSpc>
                        <a:spcBef>
                          <a:spcPts val="0"/>
                        </a:spcBef>
                        <a:spcAft>
                          <a:spcPts val="0"/>
                        </a:spcAft>
                      </a:pPr>
                      <a:r>
                        <a:rPr lang="en-US" sz="1400" b="0" dirty="0">
                          <a:effectLst/>
                          <a:latin typeface="+mn-lt"/>
                        </a:rPr>
                        <a:t>Grade 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61%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84%</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7</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63%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85%</a:t>
                      </a:r>
                      <a:endParaRPr lang="en-US" sz="1400" b="0" dirty="0">
                        <a:effectLst/>
                        <a:latin typeface="+mn-lt"/>
                        <a:ea typeface="Calibri"/>
                        <a:cs typeface="Times New Roman"/>
                      </a:endParaRPr>
                    </a:p>
                  </a:txBody>
                  <a:tcPr marL="76668" marR="76668" marT="0" marB="0"/>
                </a:tc>
              </a:tr>
            </a:tbl>
          </a:graphicData>
        </a:graphic>
      </p:graphicFrame>
      <p:sp>
        <p:nvSpPr>
          <p:cNvPr id="2" name="Rectangular Callout 1"/>
          <p:cNvSpPr/>
          <p:nvPr/>
        </p:nvSpPr>
        <p:spPr>
          <a:xfrm>
            <a:off x="1169261" y="264763"/>
            <a:ext cx="2438400" cy="685800"/>
          </a:xfrm>
          <a:prstGeom prst="wedgeRectCallout">
            <a:avLst>
              <a:gd name="adj1" fmla="val 92123"/>
              <a:gd name="adj2" fmla="val -4322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Index 1 2015</a:t>
            </a:r>
          </a:p>
          <a:p>
            <a:pPr algn="ctr"/>
            <a:r>
              <a:rPr lang="en-US" dirty="0" smtClean="0">
                <a:solidFill>
                  <a:srgbClr val="FF0000"/>
                </a:solidFill>
              </a:rPr>
              <a:t>Index 3 2015</a:t>
            </a:r>
            <a:endParaRPr lang="en-US" dirty="0">
              <a:solidFill>
                <a:srgbClr val="FF0000"/>
              </a:solidFill>
            </a:endParaRPr>
          </a:p>
        </p:txBody>
      </p:sp>
      <p:sp>
        <p:nvSpPr>
          <p:cNvPr id="6" name="Rectangular Callout 5"/>
          <p:cNvSpPr/>
          <p:nvPr/>
        </p:nvSpPr>
        <p:spPr>
          <a:xfrm>
            <a:off x="711201" y="2057400"/>
            <a:ext cx="2423428" cy="685800"/>
          </a:xfrm>
          <a:prstGeom prst="wedgeRectCallout">
            <a:avLst>
              <a:gd name="adj1" fmla="val 202523"/>
              <a:gd name="adj2" fmla="val -29387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Index 1 2016</a:t>
            </a:r>
          </a:p>
          <a:p>
            <a:pPr algn="ctr"/>
            <a:r>
              <a:rPr lang="en-US" dirty="0" smtClean="0">
                <a:solidFill>
                  <a:srgbClr val="FF0000"/>
                </a:solidFill>
              </a:rPr>
              <a:t>Index 3 2016</a:t>
            </a:r>
            <a:endParaRPr lang="en-US" dirty="0">
              <a:solidFill>
                <a:srgbClr val="FF0000"/>
              </a:solidFill>
            </a:endParaRPr>
          </a:p>
        </p:txBody>
      </p:sp>
      <p:sp>
        <p:nvSpPr>
          <p:cNvPr id="7" name="Rectangular Callout 6"/>
          <p:cNvSpPr/>
          <p:nvPr/>
        </p:nvSpPr>
        <p:spPr>
          <a:xfrm>
            <a:off x="1625601" y="3810000"/>
            <a:ext cx="2423428" cy="685800"/>
          </a:xfrm>
          <a:prstGeom prst="wedgeRectCallout">
            <a:avLst>
              <a:gd name="adj1" fmla="val 248684"/>
              <a:gd name="adj2" fmla="val -55820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Index 4 2014</a:t>
            </a:r>
          </a:p>
          <a:p>
            <a:r>
              <a:rPr lang="en-US" dirty="0" smtClean="0">
                <a:solidFill>
                  <a:srgbClr val="FF0000"/>
                </a:solidFill>
              </a:rPr>
              <a:t>          Index 4 2015</a:t>
            </a:r>
            <a:endParaRPr lang="en-US" i="1" dirty="0">
              <a:solidFill>
                <a:srgbClr val="FF0000"/>
              </a:solidFill>
            </a:endParaRPr>
          </a:p>
        </p:txBody>
      </p:sp>
      <p:sp>
        <p:nvSpPr>
          <p:cNvPr id="8" name="Rectangular Callout 7"/>
          <p:cNvSpPr/>
          <p:nvPr/>
        </p:nvSpPr>
        <p:spPr>
          <a:xfrm>
            <a:off x="3860801" y="4953000"/>
            <a:ext cx="2652296" cy="838200"/>
          </a:xfrm>
          <a:prstGeom prst="wedgeRectCallout">
            <a:avLst>
              <a:gd name="adj1" fmla="val 194388"/>
              <a:gd name="adj2" fmla="val -59719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Index 3 2014</a:t>
            </a:r>
          </a:p>
          <a:p>
            <a:r>
              <a:rPr lang="en-US" dirty="0" smtClean="0">
                <a:solidFill>
                  <a:srgbClr val="FF0000"/>
                </a:solidFill>
              </a:rPr>
              <a:t>            Index 3 2015 </a:t>
            </a:r>
            <a:endParaRPr lang="en-US" i="1" dirty="0">
              <a:solidFill>
                <a:srgbClr val="FF0000"/>
              </a:solidFill>
            </a:endParaRPr>
          </a:p>
        </p:txBody>
      </p:sp>
    </p:spTree>
    <p:extLst>
      <p:ext uri="{BB962C8B-B14F-4D97-AF65-F5344CB8AC3E}">
        <p14:creationId xmlns:p14="http://schemas.microsoft.com/office/powerpoint/2010/main" val="7401117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1853" y="2021647"/>
            <a:ext cx="4330148" cy="1325563"/>
          </a:xfrm>
        </p:spPr>
        <p:txBody>
          <a:bodyPr>
            <a:normAutofit fontScale="90000"/>
          </a:bodyPr>
          <a:lstStyle/>
          <a:p>
            <a:r>
              <a:rPr lang="en-US" dirty="0" smtClean="0"/>
              <a:t>Thank You </a:t>
            </a:r>
            <a:br>
              <a:rPr lang="en-US" dirty="0" smtClean="0"/>
            </a:br>
            <a:r>
              <a:rPr lang="en-US" dirty="0" smtClean="0"/>
              <a:t>Cheri Hendrick!</a:t>
            </a:r>
            <a:endParaRPr lang="en-US" dirty="0"/>
          </a:p>
        </p:txBody>
      </p:sp>
      <p:sp>
        <p:nvSpPr>
          <p:cNvPr id="3" name="Content Placeholder 2"/>
          <p:cNvSpPr>
            <a:spLocks noGrp="1"/>
          </p:cNvSpPr>
          <p:nvPr>
            <p:ph idx="1"/>
          </p:nvPr>
        </p:nvSpPr>
        <p:spPr>
          <a:xfrm>
            <a:off x="791815" y="6212095"/>
            <a:ext cx="10515600" cy="4351338"/>
          </a:xfrm>
        </p:spPr>
        <p:txBody>
          <a:bodyPr/>
          <a:lstStyle/>
          <a:p>
            <a:r>
              <a:rPr lang="en-US" dirty="0">
                <a:hlinkClick r:id="rId2"/>
              </a:rPr>
              <a:t>http://</a:t>
            </a:r>
            <a:r>
              <a:rPr lang="en-US" dirty="0" smtClean="0">
                <a:hlinkClick r:id="rId2"/>
              </a:rPr>
              <a:t>www.esc20.net/default.aspx?name=sup_ss.Accountability</a:t>
            </a:r>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642" y="363622"/>
            <a:ext cx="8269357" cy="591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50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pPr>
              <a:defRPr/>
            </a:pPr>
            <a:fld id="{3F6E97E4-EBE8-438B-AC3E-A33233E467F8}" type="slidenum">
              <a:rPr lang="en-US" smtClean="0">
                <a:solidFill>
                  <a:prstClr val="black">
                    <a:tint val="75000"/>
                  </a:prstClr>
                </a:solidFill>
              </a:rPr>
              <a:pPr>
                <a:defRPr/>
              </a:pPr>
              <a:t>9</a:t>
            </a:fld>
            <a:endParaRPr lang="en-US" dirty="0">
              <a:solidFill>
                <a:prstClr val="black">
                  <a:tint val="75000"/>
                </a:prstClr>
              </a:solidFill>
            </a:endParaRPr>
          </a:p>
        </p:txBody>
      </p:sp>
      <p:sp>
        <p:nvSpPr>
          <p:cNvPr id="9" name="Rectangle 8"/>
          <p:cNvSpPr/>
          <p:nvPr/>
        </p:nvSpPr>
        <p:spPr>
          <a:xfrm>
            <a:off x="614605" y="685801"/>
            <a:ext cx="11561009" cy="584775"/>
          </a:xfrm>
          <a:prstGeom prst="rect">
            <a:avLst/>
          </a:prstGeom>
        </p:spPr>
        <p:txBody>
          <a:bodyPr wrap="square">
            <a:spAutoFit/>
          </a:bodyPr>
          <a:lstStyle/>
          <a:p>
            <a:r>
              <a:rPr lang="en-US" sz="1600" dirty="0" smtClean="0">
                <a:solidFill>
                  <a:prstClr val="black"/>
                </a:solidFill>
              </a:rPr>
              <a:t>To </a:t>
            </a:r>
            <a:r>
              <a:rPr lang="en-US" sz="1600" dirty="0">
                <a:solidFill>
                  <a:prstClr val="black"/>
                </a:solidFill>
              </a:rPr>
              <a:t>receive a </a:t>
            </a:r>
            <a:r>
              <a:rPr lang="en-US" sz="1600" i="1" dirty="0">
                <a:solidFill>
                  <a:prstClr val="black"/>
                </a:solidFill>
              </a:rPr>
              <a:t>Met Standard </a:t>
            </a:r>
            <a:r>
              <a:rPr lang="en-US" sz="1600" dirty="0">
                <a:solidFill>
                  <a:prstClr val="black"/>
                </a:solidFill>
              </a:rPr>
              <a:t>or </a:t>
            </a:r>
            <a:r>
              <a:rPr lang="en-US" sz="1600" i="1" dirty="0">
                <a:solidFill>
                  <a:prstClr val="black"/>
                </a:solidFill>
              </a:rPr>
              <a:t>Met Alternative Standard </a:t>
            </a:r>
            <a:r>
              <a:rPr lang="en-US" sz="1600" dirty="0">
                <a:solidFill>
                  <a:prstClr val="black"/>
                </a:solidFill>
              </a:rPr>
              <a:t>rating, all campuses and districts must meet the following targets on all indexes for which they have performance results in 2014. </a:t>
            </a:r>
            <a:endParaRPr lang="en-US" sz="1600" dirty="0" smtClean="0">
              <a:solidFill>
                <a:prstClr val="black"/>
              </a:solidFill>
              <a:latin typeface="Calibri" pitchFamily="34" charset="0"/>
            </a:endParaRPr>
          </a:p>
        </p:txBody>
      </p:sp>
      <p:sp>
        <p:nvSpPr>
          <p:cNvPr id="7" name="TextBox 6"/>
          <p:cNvSpPr txBox="1"/>
          <p:nvPr/>
        </p:nvSpPr>
        <p:spPr>
          <a:xfrm>
            <a:off x="1935403" y="6154340"/>
            <a:ext cx="8919411" cy="338554"/>
          </a:xfrm>
          <a:prstGeom prst="rect">
            <a:avLst/>
          </a:prstGeom>
          <a:noFill/>
        </p:spPr>
        <p:txBody>
          <a:bodyPr wrap="square" rtlCol="0">
            <a:spAutoFit/>
          </a:bodyPr>
          <a:lstStyle/>
          <a:p>
            <a:pPr algn="ctr"/>
            <a:r>
              <a:rPr lang="en-US" sz="1600" dirty="0" smtClean="0">
                <a:solidFill>
                  <a:prstClr val="black"/>
                </a:solidFill>
              </a:rPr>
              <a:t>2014 Accountability Manual Appendix L</a:t>
            </a:r>
            <a:endParaRPr lang="en-US" sz="16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28888091"/>
              </p:ext>
            </p:extLst>
          </p:nvPr>
        </p:nvGraphicFramePr>
        <p:xfrm>
          <a:off x="1016000" y="1516796"/>
          <a:ext cx="10566400" cy="4806821"/>
        </p:xfrm>
        <a:graphic>
          <a:graphicData uri="http://schemas.openxmlformats.org/drawingml/2006/table">
            <a:tbl>
              <a:tblPr/>
              <a:tblGrid>
                <a:gridCol w="2025229"/>
                <a:gridCol w="1373653"/>
                <a:gridCol w="1763436"/>
                <a:gridCol w="1763436"/>
                <a:gridCol w="1820323"/>
                <a:gridCol w="1820323"/>
              </a:tblGrid>
              <a:tr h="439412">
                <a:tc gridSpan="6">
                  <a:txBody>
                    <a:bodyPr/>
                    <a:lstStyle/>
                    <a:p>
                      <a:pPr algn="ctr" fontAlgn="b"/>
                      <a:r>
                        <a:rPr lang="en-US" sz="2000" b="1" i="0" u="none" strike="noStrike" dirty="0">
                          <a:solidFill>
                            <a:srgbClr val="000000"/>
                          </a:solidFill>
                          <a:effectLst/>
                          <a:latin typeface="Goudy Old Style" pitchFamily="18" charset="0"/>
                        </a:rPr>
                        <a:t>2014 Accountability Targets [non-AEA Districts and Campuses]</a:t>
                      </a:r>
                    </a:p>
                  </a:txBody>
                  <a:tcPr marL="12176" marR="12176" marT="91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3442">
                <a:tc>
                  <a:txBody>
                    <a:bodyPr/>
                    <a:lstStyle/>
                    <a:p>
                      <a:pPr algn="ctr" fontAlgn="b"/>
                      <a:endParaRPr lang="en-US" sz="1500" b="1" i="0" u="none" strike="noStrike" dirty="0">
                        <a:solidFill>
                          <a:srgbClr val="000000"/>
                        </a:solidFill>
                        <a:effectLst/>
                        <a:latin typeface="Calibri"/>
                      </a:endParaRPr>
                    </a:p>
                  </a:txBody>
                  <a:tcPr marL="12176" marR="12176" marT="9132" marB="0" anchor="b">
                    <a:lnL>
                      <a:noFill/>
                    </a:lnL>
                    <a:lnR>
                      <a:noFill/>
                    </a:lnR>
                    <a:lnT>
                      <a:noFill/>
                    </a:lnT>
                    <a:lnB>
                      <a:noFill/>
                    </a:lnB>
                  </a:tcPr>
                </a:tc>
                <a:tc>
                  <a:txBody>
                    <a:bodyPr/>
                    <a:lstStyle/>
                    <a:p>
                      <a:pPr algn="ctr" fontAlgn="b"/>
                      <a:endParaRPr lang="en-US" sz="1800" b="1" i="0" u="none" strike="noStrike">
                        <a:solidFill>
                          <a:srgbClr val="000000"/>
                        </a:solidFill>
                        <a:effectLst/>
                        <a:latin typeface="Calibri"/>
                      </a:endParaRPr>
                    </a:p>
                  </a:txBody>
                  <a:tcPr marL="12176" marR="12176" marT="91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800" b="1" i="0" u="none" strike="noStrike" dirty="0">
                        <a:solidFill>
                          <a:srgbClr val="000000"/>
                        </a:solidFill>
                        <a:effectLst/>
                        <a:latin typeface="Calibri"/>
                      </a:endParaRPr>
                    </a:p>
                  </a:txBody>
                  <a:tcPr marL="12176" marR="12176" marT="91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800" b="1" i="0" u="none" strike="noStrike" dirty="0">
                        <a:solidFill>
                          <a:srgbClr val="000000"/>
                        </a:solidFill>
                        <a:effectLst/>
                        <a:latin typeface="Calibri"/>
                      </a:endParaRPr>
                    </a:p>
                  </a:txBody>
                  <a:tcPr marL="12176" marR="12176" marT="91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800" b="1" i="0" u="none" strike="noStrike" dirty="0">
                        <a:solidFill>
                          <a:srgbClr val="000000"/>
                        </a:solidFill>
                        <a:effectLst/>
                        <a:latin typeface="Calibri"/>
                      </a:endParaRPr>
                    </a:p>
                  </a:txBody>
                  <a:tcPr marL="12176" marR="12176" marT="91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800" b="1" i="0" u="none" strike="noStrike">
                        <a:solidFill>
                          <a:srgbClr val="000000"/>
                        </a:solidFill>
                        <a:effectLst/>
                        <a:latin typeface="Calibri"/>
                      </a:endParaRPr>
                    </a:p>
                  </a:txBody>
                  <a:tcPr marL="12176" marR="12176" marT="9132" marB="0" anchor="b">
                    <a:lnL>
                      <a:noFill/>
                    </a:lnL>
                    <a:lnR>
                      <a:noFill/>
                    </a:lnR>
                    <a:lnT>
                      <a:noFill/>
                    </a:lnT>
                    <a:lnB w="6350" cap="flat" cmpd="sng" algn="ctr">
                      <a:solidFill>
                        <a:srgbClr val="000000"/>
                      </a:solidFill>
                      <a:prstDash val="solid"/>
                      <a:round/>
                      <a:headEnd type="none" w="med" len="med"/>
                      <a:tailEnd type="none" w="med" len="med"/>
                    </a:lnB>
                  </a:tcPr>
                </a:tc>
              </a:tr>
              <a:tr h="332236">
                <a:tc>
                  <a:txBody>
                    <a:bodyPr/>
                    <a:lstStyle/>
                    <a:p>
                      <a:pPr algn="l" fontAlgn="b"/>
                      <a:endParaRPr lang="en-US" sz="1100" b="0" i="0" u="none" strike="noStrike" dirty="0">
                        <a:solidFill>
                          <a:srgbClr val="000000"/>
                        </a:solidFill>
                        <a:effectLst/>
                        <a:latin typeface="Calibri"/>
                      </a:endParaRPr>
                    </a:p>
                  </a:txBody>
                  <a:tcPr marL="12176" marR="12176" marT="913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Calibri"/>
                        </a:rPr>
                        <a:t>Index 1</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800" b="0" i="0" u="none" strike="noStrike" dirty="0">
                          <a:solidFill>
                            <a:srgbClr val="000000"/>
                          </a:solidFill>
                          <a:effectLst/>
                          <a:latin typeface="Calibri"/>
                        </a:rPr>
                        <a:t>Index 2</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b"/>
                      <a:r>
                        <a:rPr lang="en-US" sz="1800" b="0" i="0" u="none" strike="noStrike" dirty="0">
                          <a:solidFill>
                            <a:srgbClr val="000000"/>
                          </a:solidFill>
                          <a:effectLst/>
                          <a:latin typeface="Calibri"/>
                        </a:rPr>
                        <a:t>Index 3</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40000"/>
                        <a:lumOff val="60000"/>
                      </a:schemeClr>
                    </a:solidFill>
                  </a:tcPr>
                </a:tc>
                <a:tc gridSpan="2">
                  <a:txBody>
                    <a:bodyPr/>
                    <a:lstStyle/>
                    <a:p>
                      <a:pPr algn="ctr" fontAlgn="b"/>
                      <a:r>
                        <a:rPr lang="en-US" sz="1800" b="0" i="0" u="none" strike="noStrike" dirty="0">
                          <a:solidFill>
                            <a:srgbClr val="000000"/>
                          </a:solidFill>
                          <a:effectLst/>
                          <a:latin typeface="Calibri"/>
                        </a:rPr>
                        <a:t>Index 4</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hMerge="1">
                  <a:txBody>
                    <a:bodyPr/>
                    <a:lstStyle/>
                    <a:p>
                      <a:endParaRPr lang="en-US"/>
                    </a:p>
                  </a:txBody>
                  <a:tcPr/>
                </a:tc>
              </a:tr>
              <a:tr h="653767">
                <a:tc>
                  <a:txBody>
                    <a:bodyPr/>
                    <a:lstStyle/>
                    <a:p>
                      <a:pPr algn="l" fontAlgn="b"/>
                      <a:endParaRPr lang="en-US" sz="1100" b="0" i="0" u="none" strike="noStrike" dirty="0">
                        <a:solidFill>
                          <a:srgbClr val="000000"/>
                        </a:solidFill>
                        <a:effectLst/>
                        <a:latin typeface="Calibri"/>
                      </a:endParaRPr>
                    </a:p>
                  </a:txBody>
                  <a:tcPr marL="12176" marR="12176" marT="91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800" b="0" i="0" u="none" strike="noStrike" dirty="0">
                          <a:solidFill>
                            <a:srgbClr val="000000"/>
                          </a:solidFill>
                          <a:effectLst/>
                          <a:latin typeface="Calibri"/>
                        </a:rPr>
                        <a:t> </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dirty="0">
                          <a:solidFill>
                            <a:srgbClr val="000000"/>
                          </a:solidFill>
                          <a:effectLst/>
                          <a:latin typeface="Calibri"/>
                        </a:rPr>
                        <a:t> </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800" b="0" i="0" u="none" strike="noStrike" dirty="0">
                          <a:solidFill>
                            <a:srgbClr val="000000"/>
                          </a:solidFill>
                          <a:effectLst/>
                          <a:latin typeface="Calibri"/>
                        </a:rPr>
                        <a:t>All 4 </a:t>
                      </a:r>
                      <a:r>
                        <a:rPr lang="en-US" sz="1800" b="0" i="0" u="none" strike="noStrike" dirty="0" smtClean="0">
                          <a:solidFill>
                            <a:srgbClr val="000000"/>
                          </a:solidFill>
                          <a:effectLst/>
                          <a:latin typeface="Calibri"/>
                        </a:rPr>
                        <a:t>components</a:t>
                      </a:r>
                      <a:endParaRPr lang="en-US" sz="1800" b="0" i="0" u="none" strike="noStrike" dirty="0">
                        <a:solidFill>
                          <a:srgbClr val="000000"/>
                        </a:solidFill>
                        <a:effectLst/>
                        <a:latin typeface="Calibri"/>
                      </a:endParaRPr>
                    </a:p>
                  </a:txBody>
                  <a:tcPr marL="12176" marR="12176" marT="913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0" i="0" u="none" strike="noStrike" dirty="0" smtClean="0">
                          <a:solidFill>
                            <a:srgbClr val="000000"/>
                          </a:solidFill>
                          <a:effectLst/>
                          <a:latin typeface="Calibri"/>
                        </a:rPr>
                        <a:t>STAAR</a:t>
                      </a:r>
                    </a:p>
                    <a:p>
                      <a:pPr algn="ctr" fontAlgn="b"/>
                      <a:r>
                        <a:rPr lang="en-US" sz="1800" b="0" i="0" u="none" strike="noStrike" dirty="0" smtClean="0">
                          <a:solidFill>
                            <a:srgbClr val="000000"/>
                          </a:solidFill>
                          <a:effectLst/>
                          <a:latin typeface="Calibri"/>
                        </a:rPr>
                        <a:t>only</a:t>
                      </a:r>
                      <a:endParaRPr lang="en-US" sz="1800" b="0" i="0" u="none" strike="noStrike" dirty="0">
                        <a:solidFill>
                          <a:srgbClr val="000000"/>
                        </a:solidFill>
                        <a:effectLst/>
                        <a:latin typeface="Calibri"/>
                      </a:endParaRPr>
                    </a:p>
                  </a:txBody>
                  <a:tcPr marL="12176" marR="12176" marT="91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578373">
                <a:tc>
                  <a:txBody>
                    <a:bodyPr/>
                    <a:lstStyle/>
                    <a:p>
                      <a:pPr algn="l" fontAlgn="b"/>
                      <a:r>
                        <a:rPr lang="en-US" sz="1800" b="0" i="0" u="none" strike="noStrike" dirty="0">
                          <a:solidFill>
                            <a:srgbClr val="000000"/>
                          </a:solidFill>
                          <a:effectLst/>
                          <a:latin typeface="Calibri"/>
                        </a:rPr>
                        <a:t>District</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55</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800" b="0" i="0" u="none" strike="noStrike" dirty="0" smtClean="0">
                          <a:solidFill>
                            <a:srgbClr val="000000"/>
                          </a:solidFill>
                          <a:effectLst/>
                          <a:latin typeface="Calibri"/>
                        </a:rPr>
                        <a:t>16</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dirty="0" smtClean="0">
                          <a:solidFill>
                            <a:srgbClr val="000000"/>
                          </a:solidFill>
                          <a:effectLst/>
                          <a:latin typeface="Calibri"/>
                        </a:rPr>
                        <a:t>28</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800" b="0" i="0" u="none" strike="noStrike" dirty="0">
                          <a:solidFill>
                            <a:srgbClr val="000000"/>
                          </a:solidFill>
                          <a:effectLst/>
                          <a:latin typeface="Calibri"/>
                        </a:rPr>
                        <a:t>57</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0" i="0" u="none" strike="noStrike" dirty="0">
                          <a:solidFill>
                            <a:srgbClr val="000000"/>
                          </a:solidFill>
                          <a:effectLst/>
                          <a:latin typeface="Calibri"/>
                        </a:rPr>
                        <a:t>13</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332236">
                <a:tc>
                  <a:txBody>
                    <a:bodyPr/>
                    <a:lstStyle/>
                    <a:p>
                      <a:pPr algn="l" fontAlgn="b"/>
                      <a:r>
                        <a:rPr lang="en-US" sz="1800" b="1" i="0" u="none" strike="noStrike" dirty="0">
                          <a:solidFill>
                            <a:srgbClr val="000000"/>
                          </a:solidFill>
                          <a:effectLst/>
                          <a:latin typeface="Calibri"/>
                        </a:rPr>
                        <a:t>Campus:</a:t>
                      </a:r>
                    </a:p>
                  </a:txBody>
                  <a:tcPr marL="12176" marR="12176" marT="91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12176" marR="12176" marT="91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libri"/>
                        </a:rPr>
                        <a:t> </a:t>
                      </a:r>
                    </a:p>
                  </a:txBody>
                  <a:tcPr marL="12176" marR="12176" marT="91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libri"/>
                        </a:rPr>
                        <a:t> </a:t>
                      </a:r>
                    </a:p>
                  </a:txBody>
                  <a:tcPr marL="12176" marR="12176" marT="91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libri"/>
                        </a:rPr>
                        <a:t> </a:t>
                      </a:r>
                    </a:p>
                  </a:txBody>
                  <a:tcPr marL="12176" marR="12176" marT="91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libri"/>
                        </a:rPr>
                        <a:t> </a:t>
                      </a:r>
                    </a:p>
                  </a:txBody>
                  <a:tcPr marL="12176" marR="12176" marT="91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78373">
                <a:tc>
                  <a:txBody>
                    <a:bodyPr/>
                    <a:lstStyle/>
                    <a:p>
                      <a:pPr algn="l" fontAlgn="b"/>
                      <a:r>
                        <a:rPr lang="en-US" sz="1400" b="0" i="0" u="none" strike="noStrike" dirty="0">
                          <a:solidFill>
                            <a:srgbClr val="000000"/>
                          </a:solidFill>
                          <a:effectLst/>
                          <a:latin typeface="Calibri"/>
                        </a:rPr>
                        <a:t>Elementary</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800" b="0" i="0" u="none" strike="noStrike" dirty="0">
                          <a:solidFill>
                            <a:srgbClr val="000000"/>
                          </a:solidFill>
                          <a:effectLst/>
                          <a:latin typeface="Calibri"/>
                        </a:rPr>
                        <a:t>55</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800" b="0" i="0" u="none" strike="noStrike" dirty="0" smtClean="0">
                          <a:solidFill>
                            <a:srgbClr val="000000"/>
                          </a:solidFill>
                          <a:effectLst/>
                          <a:latin typeface="Calibri"/>
                        </a:rPr>
                        <a:t>33</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dirty="0" smtClean="0">
                          <a:solidFill>
                            <a:srgbClr val="000000"/>
                          </a:solidFill>
                          <a:effectLst/>
                          <a:latin typeface="Calibri"/>
                        </a:rPr>
                        <a:t>28</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800" b="0" i="0" u="none" strike="noStrike" dirty="0">
                          <a:solidFill>
                            <a:srgbClr val="000000"/>
                          </a:solidFill>
                          <a:effectLst/>
                          <a:latin typeface="Calibri"/>
                        </a:rPr>
                        <a:t>N/A</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0" i="0" u="none" strike="noStrike" dirty="0">
                          <a:solidFill>
                            <a:srgbClr val="000000"/>
                          </a:solidFill>
                          <a:effectLst/>
                          <a:latin typeface="Calibri"/>
                        </a:rPr>
                        <a:t>12</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578373">
                <a:tc>
                  <a:txBody>
                    <a:bodyPr/>
                    <a:lstStyle/>
                    <a:p>
                      <a:pPr algn="l" fontAlgn="b"/>
                      <a:r>
                        <a:rPr lang="en-US" sz="1400" b="0" i="0" u="none" strike="noStrike">
                          <a:solidFill>
                            <a:srgbClr val="000000"/>
                          </a:solidFill>
                          <a:effectLst/>
                          <a:latin typeface="Calibri"/>
                        </a:rPr>
                        <a:t>Middle School</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800" b="0" i="0" u="none" strike="noStrike" dirty="0" smtClean="0">
                          <a:solidFill>
                            <a:srgbClr val="000000"/>
                          </a:solidFill>
                          <a:effectLst/>
                          <a:latin typeface="Calibri"/>
                        </a:rPr>
                        <a:t>28</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dirty="0" smtClean="0">
                          <a:solidFill>
                            <a:srgbClr val="000000"/>
                          </a:solidFill>
                          <a:effectLst/>
                          <a:latin typeface="Calibri"/>
                        </a:rPr>
                        <a:t>27</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800" b="0" i="0" u="none" strike="noStrike">
                          <a:solidFill>
                            <a:srgbClr val="000000"/>
                          </a:solidFill>
                          <a:effectLst/>
                          <a:latin typeface="Calibri"/>
                        </a:rPr>
                        <a:t>N/A</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0" i="0" u="none" strike="noStrike" dirty="0">
                          <a:solidFill>
                            <a:srgbClr val="000000"/>
                          </a:solidFill>
                          <a:effectLst/>
                          <a:latin typeface="Calibri"/>
                        </a:rPr>
                        <a:t>13</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578373">
                <a:tc>
                  <a:txBody>
                    <a:bodyPr/>
                    <a:lstStyle/>
                    <a:p>
                      <a:pPr algn="l" fontAlgn="b"/>
                      <a:r>
                        <a:rPr lang="en-US" sz="1400" b="0" i="0" u="none" strike="noStrike" dirty="0">
                          <a:solidFill>
                            <a:srgbClr val="000000"/>
                          </a:solidFill>
                          <a:effectLst/>
                          <a:latin typeface="Calibri"/>
                        </a:rPr>
                        <a:t>High School/K-12</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800" b="0" i="0" u="none" strike="noStrike" dirty="0">
                          <a:solidFill>
                            <a:srgbClr val="000000"/>
                          </a:solidFill>
                          <a:effectLst/>
                          <a:latin typeface="Calibri"/>
                        </a:rPr>
                        <a:t>N/A</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dirty="0" smtClean="0">
                          <a:solidFill>
                            <a:srgbClr val="000000"/>
                          </a:solidFill>
                          <a:effectLst/>
                          <a:latin typeface="Calibri"/>
                        </a:rPr>
                        <a:t>31</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800" b="0" i="0" u="none" strike="noStrike" dirty="0">
                          <a:solidFill>
                            <a:srgbClr val="000000"/>
                          </a:solidFill>
                          <a:effectLst/>
                          <a:latin typeface="Calibri"/>
                        </a:rPr>
                        <a:t>57</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0" i="0" u="none" strike="noStrike" dirty="0">
                          <a:solidFill>
                            <a:srgbClr val="000000"/>
                          </a:solidFill>
                          <a:effectLst/>
                          <a:latin typeface="Calibri"/>
                        </a:rPr>
                        <a:t>21</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332236">
                <a:tc>
                  <a:txBody>
                    <a:bodyPr/>
                    <a:lstStyle/>
                    <a:p>
                      <a:pPr algn="l" fontAlgn="b"/>
                      <a:endParaRPr lang="en-US" sz="1100" b="0" i="0" u="none" strike="noStrike">
                        <a:solidFill>
                          <a:srgbClr val="000000"/>
                        </a:solidFill>
                        <a:effectLst/>
                        <a:latin typeface="Calibri"/>
                      </a:endParaRPr>
                    </a:p>
                  </a:txBody>
                  <a:tcPr marL="12176" marR="12176" marT="91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Calibri"/>
                      </a:endParaRPr>
                    </a:p>
                  </a:txBody>
                  <a:tcPr marL="12176" marR="12176" marT="9132"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endParaRPr lang="en-US" sz="1600" b="0" i="0" u="none" strike="noStrike" dirty="0">
                        <a:solidFill>
                          <a:srgbClr val="000000"/>
                        </a:solidFill>
                        <a:effectLst/>
                        <a:latin typeface="Calibri"/>
                      </a:endParaRPr>
                    </a:p>
                  </a:txBody>
                  <a:tcPr marL="12176" marR="12176" marT="913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800" b="0" i="0" u="none" strike="noStrike" dirty="0">
                        <a:solidFill>
                          <a:srgbClr val="000000"/>
                        </a:solidFill>
                        <a:effectLst/>
                        <a:latin typeface="Calibri"/>
                      </a:endParaRPr>
                    </a:p>
                  </a:txBody>
                  <a:tcPr marL="12176" marR="12176" marT="9132"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147781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3443</TotalTime>
  <Words>1655</Words>
  <Application>Microsoft Office PowerPoint</Application>
  <PresentationFormat>Custom</PresentationFormat>
  <Paragraphs>357</Paragraphs>
  <Slides>31</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Adjacency</vt:lpstr>
      <vt:lpstr>Document</vt:lpstr>
      <vt:lpstr>Linking Accountability and Instruction</vt:lpstr>
      <vt:lpstr>Accountability</vt:lpstr>
      <vt:lpstr>#ESC17</vt:lpstr>
      <vt:lpstr>Pass/Fail Culture</vt:lpstr>
      <vt:lpstr>From Your Demographics Are Changing  at AIE 2014</vt:lpstr>
      <vt:lpstr>Drivers</vt:lpstr>
      <vt:lpstr>PowerPoint Presentation</vt:lpstr>
      <vt:lpstr>Thank You  Cheri Hendrick!</vt:lpstr>
      <vt:lpstr>PowerPoint Presentation</vt:lpstr>
      <vt:lpstr>Index 1: Student Achievement 2014 Target: non AEA 55 / AEA 30</vt:lpstr>
      <vt:lpstr>Index 2: Student Progress 2014 Target: 5th percentile based on campus type, district 5th percentile across all campus types </vt:lpstr>
      <vt:lpstr>How is Growth Defined?</vt:lpstr>
      <vt:lpstr>Progress Numbers</vt:lpstr>
      <vt:lpstr>PowerPoint Presentation</vt:lpstr>
      <vt:lpstr>STAAR  Grade 5 Reading Example </vt:lpstr>
      <vt:lpstr>Index 3: Closing Performance Gaps 2014 Target: 5th percentile based on campus type, district 5th percentile across all campus types </vt:lpstr>
      <vt:lpstr>Index 3: Closing Performance Gaps 2014 Target: 5th percentile based on campus type, district 5th percentile across all campus types </vt:lpstr>
      <vt:lpstr>Index 4: Postsecondary Readiness</vt:lpstr>
      <vt:lpstr>Accountability</vt:lpstr>
      <vt:lpstr>Action Item # 1</vt:lpstr>
      <vt:lpstr>Action Item #2</vt:lpstr>
      <vt:lpstr>Action Item #3 </vt:lpstr>
      <vt:lpstr>PowerPoint Presentation</vt:lpstr>
      <vt:lpstr>Grade 5 Science – 50% correct in Texas 2014</vt:lpstr>
      <vt:lpstr>PowerPoint Presentation</vt:lpstr>
      <vt:lpstr>Algebra I EOC – 36% Correct in Texas in 2014!</vt:lpstr>
      <vt:lpstr>PowerPoint Presentation</vt:lpstr>
      <vt:lpstr>8th Grade Social Studies – 37% Correct in 2014</vt:lpstr>
      <vt:lpstr>Word Cloud of Level III on STAAR </vt:lpstr>
      <vt:lpstr>Action Item #4 </vt:lpstr>
      <vt:lpstr>PowerPoint Presentation</vt:lpstr>
    </vt:vector>
  </TitlesOfParts>
  <Company>Region 13 ESC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Irrobali</dc:creator>
  <cp:lastModifiedBy>Ty Duncan</cp:lastModifiedBy>
  <cp:revision>50</cp:revision>
  <cp:lastPrinted>2014-09-22T00:45:52Z</cp:lastPrinted>
  <dcterms:created xsi:type="dcterms:W3CDTF">2014-07-15T19:03:04Z</dcterms:created>
  <dcterms:modified xsi:type="dcterms:W3CDTF">2014-10-14T13:08:45Z</dcterms:modified>
</cp:coreProperties>
</file>